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2" r:id="rId4"/>
  </p:sldMasterIdLst>
  <p:notesMasterIdLst>
    <p:notesMasterId r:id="rId20"/>
  </p:notesMasterIdLst>
  <p:sldIdLst>
    <p:sldId id="257" r:id="rId5"/>
    <p:sldId id="273" r:id="rId6"/>
    <p:sldId id="274" r:id="rId7"/>
    <p:sldId id="260" r:id="rId8"/>
    <p:sldId id="258" r:id="rId9"/>
    <p:sldId id="259" r:id="rId10"/>
    <p:sldId id="263" r:id="rId11"/>
    <p:sldId id="264" r:id="rId12"/>
    <p:sldId id="261" r:id="rId13"/>
    <p:sldId id="271" r:id="rId14"/>
    <p:sldId id="265" r:id="rId15"/>
    <p:sldId id="272" r:id="rId16"/>
    <p:sldId id="269" r:id="rId17"/>
    <p:sldId id="268" r:id="rId18"/>
    <p:sldId id="270"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773E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025" autoAdjust="0"/>
    <p:restoredTop sz="70921" autoAdjust="0"/>
  </p:normalViewPr>
  <p:slideViewPr>
    <p:cSldViewPr snapToGrid="0">
      <p:cViewPr varScale="1">
        <p:scale>
          <a:sx n="89" d="100"/>
          <a:sy n="89" d="100"/>
        </p:scale>
        <p:origin x="1260"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A70FD8F-0050-42E3-8B3A-6ED7CFB9852E}" type="doc">
      <dgm:prSet loTypeId="urn:microsoft.com/office/officeart/2016/7/layout/RoundedRectangleTimeline" loCatId="process" qsTypeId="urn:microsoft.com/office/officeart/2005/8/quickstyle/simple1" qsCatId="simple" csTypeId="urn:microsoft.com/office/officeart/2005/8/colors/accent1_3" csCatId="accent1" phldr="1"/>
      <dgm:spPr/>
      <dgm:t>
        <a:bodyPr/>
        <a:lstStyle/>
        <a:p>
          <a:endParaRPr lang="en-US"/>
        </a:p>
      </dgm:t>
    </dgm:pt>
    <dgm:pt modelId="{8DB5D7D5-6A1C-4ABC-8850-759A9D876047}">
      <dgm:prSet/>
      <dgm:spPr/>
      <dgm:t>
        <a:bodyPr/>
        <a:lstStyle/>
        <a:p>
          <a:r>
            <a:rPr lang="en-US" b="1" dirty="0"/>
            <a:t>2/9: API Workshop 1</a:t>
          </a:r>
        </a:p>
      </dgm:t>
    </dgm:pt>
    <dgm:pt modelId="{D8874F40-D7B0-41DE-BB6F-A6014FEAB2D7}" type="parTrans" cxnId="{C5202EE1-10E9-4076-9D55-9E0CF8B152AF}">
      <dgm:prSet/>
      <dgm:spPr/>
      <dgm:t>
        <a:bodyPr/>
        <a:lstStyle/>
        <a:p>
          <a:endParaRPr lang="en-US"/>
        </a:p>
      </dgm:t>
    </dgm:pt>
    <dgm:pt modelId="{BD6E0A2E-99C8-4F5A-971A-CD211D1099FF}" type="sibTrans" cxnId="{C5202EE1-10E9-4076-9D55-9E0CF8B152AF}">
      <dgm:prSet/>
      <dgm:spPr/>
      <dgm:t>
        <a:bodyPr/>
        <a:lstStyle/>
        <a:p>
          <a:endParaRPr lang="en-US"/>
        </a:p>
      </dgm:t>
    </dgm:pt>
    <dgm:pt modelId="{96262926-A67D-4E4E-9515-5EBC67F0B634}">
      <dgm:prSet/>
      <dgm:spPr/>
      <dgm:t>
        <a:bodyPr/>
        <a:lstStyle/>
        <a:p>
          <a:r>
            <a:rPr lang="en-US" b="1" dirty="0"/>
            <a:t>What are API’s and what can they do for you?</a:t>
          </a:r>
        </a:p>
      </dgm:t>
    </dgm:pt>
    <dgm:pt modelId="{EC74E552-C501-4B0E-9400-E8B410F53D50}" type="parTrans" cxnId="{8C5B110A-FBC3-4CBF-BED2-413E87D4DAD5}">
      <dgm:prSet/>
      <dgm:spPr/>
      <dgm:t>
        <a:bodyPr/>
        <a:lstStyle/>
        <a:p>
          <a:endParaRPr lang="en-US"/>
        </a:p>
      </dgm:t>
    </dgm:pt>
    <dgm:pt modelId="{1DA7ACEB-F642-43C1-BCB5-F580B9B985B9}" type="sibTrans" cxnId="{8C5B110A-FBC3-4CBF-BED2-413E87D4DAD5}">
      <dgm:prSet/>
      <dgm:spPr/>
      <dgm:t>
        <a:bodyPr/>
        <a:lstStyle/>
        <a:p>
          <a:endParaRPr lang="en-US"/>
        </a:p>
      </dgm:t>
    </dgm:pt>
    <dgm:pt modelId="{C5146535-FD3D-4589-98A3-623B8DA4B8DB}">
      <dgm:prSet/>
      <dgm:spPr/>
      <dgm:t>
        <a:bodyPr/>
        <a:lstStyle/>
        <a:p>
          <a:r>
            <a:rPr lang="en-US" dirty="0"/>
            <a:t>2/21: API Workshop 2</a:t>
          </a:r>
        </a:p>
      </dgm:t>
    </dgm:pt>
    <dgm:pt modelId="{20848F78-EC70-4162-96CE-CC68006930F0}" type="parTrans" cxnId="{8EBF857E-7408-4941-91E4-293B0F59EEF7}">
      <dgm:prSet/>
      <dgm:spPr/>
      <dgm:t>
        <a:bodyPr/>
        <a:lstStyle/>
        <a:p>
          <a:endParaRPr lang="en-US"/>
        </a:p>
      </dgm:t>
    </dgm:pt>
    <dgm:pt modelId="{7A3CCAF8-AC3A-401E-AEDD-44BBC1AA9C31}" type="sibTrans" cxnId="{8EBF857E-7408-4941-91E4-293B0F59EEF7}">
      <dgm:prSet/>
      <dgm:spPr/>
      <dgm:t>
        <a:bodyPr/>
        <a:lstStyle/>
        <a:p>
          <a:endParaRPr lang="en-US"/>
        </a:p>
      </dgm:t>
    </dgm:pt>
    <dgm:pt modelId="{E80CA270-6C90-4E17-ACEA-46B56AD54DD1}">
      <dgm:prSet/>
      <dgm:spPr/>
      <dgm:t>
        <a:bodyPr/>
        <a:lstStyle/>
        <a:p>
          <a:r>
            <a:rPr lang="en-US" dirty="0"/>
            <a:t>Practical Application of the Twitter API</a:t>
          </a:r>
        </a:p>
      </dgm:t>
    </dgm:pt>
    <dgm:pt modelId="{7EEC8067-96EF-4BE0-8BE3-BA59ED78A31F}" type="parTrans" cxnId="{2DC28DF8-5C1B-4F53-A4C1-D5B63FB54BAF}">
      <dgm:prSet/>
      <dgm:spPr/>
      <dgm:t>
        <a:bodyPr/>
        <a:lstStyle/>
        <a:p>
          <a:endParaRPr lang="en-US"/>
        </a:p>
      </dgm:t>
    </dgm:pt>
    <dgm:pt modelId="{1AFE46E5-6B07-4894-8ECB-21BD7E7B8AF1}" type="sibTrans" cxnId="{2DC28DF8-5C1B-4F53-A4C1-D5B63FB54BAF}">
      <dgm:prSet/>
      <dgm:spPr/>
      <dgm:t>
        <a:bodyPr/>
        <a:lstStyle/>
        <a:p>
          <a:endParaRPr lang="en-US"/>
        </a:p>
      </dgm:t>
    </dgm:pt>
    <dgm:pt modelId="{09C152DA-7620-4852-8162-A77EC3609F3F}">
      <dgm:prSet/>
      <dgm:spPr/>
      <dgm:t>
        <a:bodyPr/>
        <a:lstStyle/>
        <a:p>
          <a:r>
            <a:rPr lang="en-US" dirty="0"/>
            <a:t>TBD: API Workshop 3</a:t>
          </a:r>
        </a:p>
      </dgm:t>
    </dgm:pt>
    <dgm:pt modelId="{9F6D14C0-6C82-4CBD-8D6D-B0E117B6F2ED}" type="parTrans" cxnId="{23ECAC8B-17A4-4883-AA0E-06D66B7E788A}">
      <dgm:prSet/>
      <dgm:spPr/>
      <dgm:t>
        <a:bodyPr/>
        <a:lstStyle/>
        <a:p>
          <a:endParaRPr lang="en-US"/>
        </a:p>
      </dgm:t>
    </dgm:pt>
    <dgm:pt modelId="{0AE8D36D-0F0F-4206-AE39-0A2D73987B68}" type="sibTrans" cxnId="{23ECAC8B-17A4-4883-AA0E-06D66B7E788A}">
      <dgm:prSet/>
      <dgm:spPr/>
      <dgm:t>
        <a:bodyPr/>
        <a:lstStyle/>
        <a:p>
          <a:endParaRPr lang="en-US"/>
        </a:p>
      </dgm:t>
    </dgm:pt>
    <dgm:pt modelId="{6C8937BE-93F8-4DED-8538-1C601DAEBA66}">
      <dgm:prSet/>
      <dgm:spPr/>
      <dgm:t>
        <a:bodyPr/>
        <a:lstStyle/>
        <a:p>
          <a:r>
            <a:rPr lang="en-US" dirty="0"/>
            <a:t>Research Design and Data Collection</a:t>
          </a:r>
        </a:p>
      </dgm:t>
    </dgm:pt>
    <dgm:pt modelId="{77D169C6-D77F-456D-B18B-D7BE016AD87A}" type="parTrans" cxnId="{FAA8D3DD-12E8-457D-9144-B037C5678347}">
      <dgm:prSet/>
      <dgm:spPr/>
      <dgm:t>
        <a:bodyPr/>
        <a:lstStyle/>
        <a:p>
          <a:endParaRPr lang="en-US"/>
        </a:p>
      </dgm:t>
    </dgm:pt>
    <dgm:pt modelId="{A97BE953-FA9D-4BA6-A92C-494DB1F3BA59}" type="sibTrans" cxnId="{FAA8D3DD-12E8-457D-9144-B037C5678347}">
      <dgm:prSet/>
      <dgm:spPr/>
      <dgm:t>
        <a:bodyPr/>
        <a:lstStyle/>
        <a:p>
          <a:endParaRPr lang="en-US"/>
        </a:p>
      </dgm:t>
    </dgm:pt>
    <dgm:pt modelId="{AB52B3CC-6563-466D-BFC3-9B6B5AFA0881}" type="pres">
      <dgm:prSet presAssocID="{6A70FD8F-0050-42E3-8B3A-6ED7CFB9852E}" presName="Name0" presStyleCnt="0">
        <dgm:presLayoutVars>
          <dgm:chMax/>
          <dgm:chPref/>
          <dgm:animLvl val="lvl"/>
        </dgm:presLayoutVars>
      </dgm:prSet>
      <dgm:spPr/>
    </dgm:pt>
    <dgm:pt modelId="{815EDF7B-AC93-4A61-87AA-CAA5D85C31A8}" type="pres">
      <dgm:prSet presAssocID="{8DB5D7D5-6A1C-4ABC-8850-759A9D876047}" presName="composite1" presStyleCnt="0"/>
      <dgm:spPr/>
    </dgm:pt>
    <dgm:pt modelId="{954381E7-0584-46DD-8108-E9BF4F2B5005}" type="pres">
      <dgm:prSet presAssocID="{8DB5D7D5-6A1C-4ABC-8850-759A9D876047}" presName="parent1" presStyleLbl="alignNode1" presStyleIdx="0" presStyleCnt="3">
        <dgm:presLayoutVars>
          <dgm:chMax val="1"/>
          <dgm:chPref val="1"/>
          <dgm:bulletEnabled val="1"/>
        </dgm:presLayoutVars>
      </dgm:prSet>
      <dgm:spPr/>
    </dgm:pt>
    <dgm:pt modelId="{5A1B764B-0DC5-47CD-BDEA-9E67799496EC}" type="pres">
      <dgm:prSet presAssocID="{8DB5D7D5-6A1C-4ABC-8850-759A9D876047}" presName="Childtext1" presStyleLbl="revTx" presStyleIdx="0" presStyleCnt="3">
        <dgm:presLayoutVars>
          <dgm:bulletEnabled val="1"/>
        </dgm:presLayoutVars>
      </dgm:prSet>
      <dgm:spPr/>
    </dgm:pt>
    <dgm:pt modelId="{122B38A3-0442-4747-820C-1F37877E2B0E}" type="pres">
      <dgm:prSet presAssocID="{8DB5D7D5-6A1C-4ABC-8850-759A9D876047}" presName="ConnectLine1" presStyleLbl="sibTrans1D1" presStyleIdx="0" presStyleCnt="3"/>
      <dgm:spPr>
        <a:noFill/>
        <a:ln w="12700" cap="rnd" cmpd="sng" algn="ctr">
          <a:solidFill>
            <a:schemeClr val="accent1">
              <a:shade val="90000"/>
              <a:hueOff val="93466"/>
              <a:satOff val="1924"/>
              <a:lumOff val="8231"/>
              <a:alphaOff val="0"/>
            </a:schemeClr>
          </a:solidFill>
          <a:prstDash val="dash"/>
        </a:ln>
        <a:effectLst/>
      </dgm:spPr>
    </dgm:pt>
    <dgm:pt modelId="{A73181F6-69BB-4A47-8277-4671A45AC8C8}" type="pres">
      <dgm:prSet presAssocID="{8DB5D7D5-6A1C-4ABC-8850-759A9D876047}" presName="ConnectLineEnd1" presStyleLbl="lnNode1" presStyleIdx="0" presStyleCnt="3"/>
      <dgm:spPr/>
    </dgm:pt>
    <dgm:pt modelId="{6E76EADA-5F61-4A59-B2F8-FA10112079FC}" type="pres">
      <dgm:prSet presAssocID="{8DB5D7D5-6A1C-4ABC-8850-759A9D876047}" presName="EmptyPane1" presStyleCnt="0"/>
      <dgm:spPr/>
    </dgm:pt>
    <dgm:pt modelId="{A8189248-0785-43F1-844C-4DE92841F254}" type="pres">
      <dgm:prSet presAssocID="{BD6E0A2E-99C8-4F5A-971A-CD211D1099FF}" presName="spaceBetweenRectangles1" presStyleCnt="0"/>
      <dgm:spPr/>
    </dgm:pt>
    <dgm:pt modelId="{218D9CD7-D48D-464C-9A1C-0F322EC540B3}" type="pres">
      <dgm:prSet presAssocID="{C5146535-FD3D-4589-98A3-623B8DA4B8DB}" presName="composite1" presStyleCnt="0"/>
      <dgm:spPr/>
    </dgm:pt>
    <dgm:pt modelId="{30804A27-188E-4A17-8FFE-97BCCA0597B8}" type="pres">
      <dgm:prSet presAssocID="{C5146535-FD3D-4589-98A3-623B8DA4B8DB}" presName="parent1" presStyleLbl="alignNode1" presStyleIdx="1" presStyleCnt="3">
        <dgm:presLayoutVars>
          <dgm:chMax val="1"/>
          <dgm:chPref val="1"/>
          <dgm:bulletEnabled val="1"/>
        </dgm:presLayoutVars>
      </dgm:prSet>
      <dgm:spPr/>
    </dgm:pt>
    <dgm:pt modelId="{DF65791B-462E-4589-B98D-F60587330CA8}" type="pres">
      <dgm:prSet presAssocID="{C5146535-FD3D-4589-98A3-623B8DA4B8DB}" presName="Childtext1" presStyleLbl="revTx" presStyleIdx="1" presStyleCnt="3">
        <dgm:presLayoutVars>
          <dgm:bulletEnabled val="1"/>
        </dgm:presLayoutVars>
      </dgm:prSet>
      <dgm:spPr/>
    </dgm:pt>
    <dgm:pt modelId="{DBA410EB-5F61-4F46-92D9-C5B0AA59EE15}" type="pres">
      <dgm:prSet presAssocID="{C5146535-FD3D-4589-98A3-623B8DA4B8DB}" presName="ConnectLine1" presStyleLbl="sibTrans1D1" presStyleIdx="1" presStyleCnt="3"/>
      <dgm:spPr>
        <a:noFill/>
        <a:ln w="12700" cap="rnd" cmpd="sng" algn="ctr">
          <a:solidFill>
            <a:schemeClr val="accent1">
              <a:shade val="90000"/>
              <a:hueOff val="140199"/>
              <a:satOff val="2886"/>
              <a:lumOff val="12346"/>
              <a:alphaOff val="0"/>
            </a:schemeClr>
          </a:solidFill>
          <a:prstDash val="dash"/>
        </a:ln>
        <a:effectLst/>
      </dgm:spPr>
    </dgm:pt>
    <dgm:pt modelId="{E1220EDB-B75C-43A5-B862-97E4C09130A7}" type="pres">
      <dgm:prSet presAssocID="{C5146535-FD3D-4589-98A3-623B8DA4B8DB}" presName="ConnectLineEnd1" presStyleLbl="lnNode1" presStyleIdx="1" presStyleCnt="3"/>
      <dgm:spPr/>
    </dgm:pt>
    <dgm:pt modelId="{D8849157-215F-4E70-9735-315E97B5AC5C}" type="pres">
      <dgm:prSet presAssocID="{C5146535-FD3D-4589-98A3-623B8DA4B8DB}" presName="EmptyPane1" presStyleCnt="0"/>
      <dgm:spPr/>
    </dgm:pt>
    <dgm:pt modelId="{7C467054-22FE-4C18-9934-29D7168DFF63}" type="pres">
      <dgm:prSet presAssocID="{7A3CCAF8-AC3A-401E-AEDD-44BBC1AA9C31}" presName="spaceBetweenRectangles1" presStyleCnt="0"/>
      <dgm:spPr/>
    </dgm:pt>
    <dgm:pt modelId="{3E3E944D-A6EC-4962-9AC1-C585A4F97BDA}" type="pres">
      <dgm:prSet presAssocID="{09C152DA-7620-4852-8162-A77EC3609F3F}" presName="composite1" presStyleCnt="0"/>
      <dgm:spPr/>
    </dgm:pt>
    <dgm:pt modelId="{566B79CB-1A41-4F5C-BF91-58D94BF93913}" type="pres">
      <dgm:prSet presAssocID="{09C152DA-7620-4852-8162-A77EC3609F3F}" presName="parent1" presStyleLbl="alignNode1" presStyleIdx="2" presStyleCnt="3">
        <dgm:presLayoutVars>
          <dgm:chMax val="1"/>
          <dgm:chPref val="1"/>
          <dgm:bulletEnabled val="1"/>
        </dgm:presLayoutVars>
      </dgm:prSet>
      <dgm:spPr/>
    </dgm:pt>
    <dgm:pt modelId="{B4723E2A-4FF1-452A-BD25-8EC364F15A6F}" type="pres">
      <dgm:prSet presAssocID="{09C152DA-7620-4852-8162-A77EC3609F3F}" presName="Childtext1" presStyleLbl="revTx" presStyleIdx="2" presStyleCnt="3">
        <dgm:presLayoutVars>
          <dgm:bulletEnabled val="1"/>
        </dgm:presLayoutVars>
      </dgm:prSet>
      <dgm:spPr/>
    </dgm:pt>
    <dgm:pt modelId="{440E9361-37D2-4157-AF38-7B49AD23708B}" type="pres">
      <dgm:prSet presAssocID="{09C152DA-7620-4852-8162-A77EC3609F3F}" presName="ConnectLine1" presStyleLbl="sibTrans1D1" presStyleIdx="2" presStyleCnt="3"/>
      <dgm:spPr>
        <a:noFill/>
        <a:ln w="12700" cap="rnd" cmpd="sng" algn="ctr">
          <a:solidFill>
            <a:schemeClr val="accent1">
              <a:shade val="90000"/>
              <a:hueOff val="186931"/>
              <a:satOff val="3848"/>
              <a:lumOff val="16461"/>
              <a:alphaOff val="0"/>
            </a:schemeClr>
          </a:solidFill>
          <a:prstDash val="dash"/>
        </a:ln>
        <a:effectLst/>
      </dgm:spPr>
    </dgm:pt>
    <dgm:pt modelId="{C45E7B63-1C71-483E-A3A8-705CE86D4D8E}" type="pres">
      <dgm:prSet presAssocID="{09C152DA-7620-4852-8162-A77EC3609F3F}" presName="ConnectLineEnd1" presStyleLbl="lnNode1" presStyleIdx="2" presStyleCnt="3"/>
      <dgm:spPr/>
    </dgm:pt>
    <dgm:pt modelId="{4174F691-D9D3-451C-9893-D177DC3AED58}" type="pres">
      <dgm:prSet presAssocID="{09C152DA-7620-4852-8162-A77EC3609F3F}" presName="EmptyPane1" presStyleCnt="0"/>
      <dgm:spPr/>
    </dgm:pt>
  </dgm:ptLst>
  <dgm:cxnLst>
    <dgm:cxn modelId="{5C25BB02-FA66-40A4-9DA6-9E1CAE3A8D4E}" type="presOf" srcId="{C5146535-FD3D-4589-98A3-623B8DA4B8DB}" destId="{30804A27-188E-4A17-8FFE-97BCCA0597B8}" srcOrd="0" destOrd="0" presId="urn:microsoft.com/office/officeart/2016/7/layout/RoundedRectangleTimeline"/>
    <dgm:cxn modelId="{8C5B110A-FBC3-4CBF-BED2-413E87D4DAD5}" srcId="{8DB5D7D5-6A1C-4ABC-8850-759A9D876047}" destId="{96262926-A67D-4E4E-9515-5EBC67F0B634}" srcOrd="0" destOrd="0" parTransId="{EC74E552-C501-4B0E-9400-E8B410F53D50}" sibTransId="{1DA7ACEB-F642-43C1-BCB5-F580B9B985B9}"/>
    <dgm:cxn modelId="{84C67813-55CE-4EBC-9032-03BD847DC17E}" type="presOf" srcId="{6A70FD8F-0050-42E3-8B3A-6ED7CFB9852E}" destId="{AB52B3CC-6563-466D-BFC3-9B6B5AFA0881}" srcOrd="0" destOrd="0" presId="urn:microsoft.com/office/officeart/2016/7/layout/RoundedRectangleTimeline"/>
    <dgm:cxn modelId="{22ECA226-C4EA-44F1-BCB5-77F78841DA6F}" type="presOf" srcId="{09C152DA-7620-4852-8162-A77EC3609F3F}" destId="{566B79CB-1A41-4F5C-BF91-58D94BF93913}" srcOrd="0" destOrd="0" presId="urn:microsoft.com/office/officeart/2016/7/layout/RoundedRectangleTimeline"/>
    <dgm:cxn modelId="{E2BBA750-A5E4-4F50-BE16-016934379F81}" type="presOf" srcId="{6C8937BE-93F8-4DED-8538-1C601DAEBA66}" destId="{B4723E2A-4FF1-452A-BD25-8EC364F15A6F}" srcOrd="0" destOrd="0" presId="urn:microsoft.com/office/officeart/2016/7/layout/RoundedRectangleTimeline"/>
    <dgm:cxn modelId="{F9B2D375-40BE-4E5D-AA88-61805FBFF819}" type="presOf" srcId="{8DB5D7D5-6A1C-4ABC-8850-759A9D876047}" destId="{954381E7-0584-46DD-8108-E9BF4F2B5005}" srcOrd="0" destOrd="0" presId="urn:microsoft.com/office/officeart/2016/7/layout/RoundedRectangleTimeline"/>
    <dgm:cxn modelId="{8EBF857E-7408-4941-91E4-293B0F59EEF7}" srcId="{6A70FD8F-0050-42E3-8B3A-6ED7CFB9852E}" destId="{C5146535-FD3D-4589-98A3-623B8DA4B8DB}" srcOrd="1" destOrd="0" parTransId="{20848F78-EC70-4162-96CE-CC68006930F0}" sibTransId="{7A3CCAF8-AC3A-401E-AEDD-44BBC1AA9C31}"/>
    <dgm:cxn modelId="{23ECAC8B-17A4-4883-AA0E-06D66B7E788A}" srcId="{6A70FD8F-0050-42E3-8B3A-6ED7CFB9852E}" destId="{09C152DA-7620-4852-8162-A77EC3609F3F}" srcOrd="2" destOrd="0" parTransId="{9F6D14C0-6C82-4CBD-8D6D-B0E117B6F2ED}" sibTransId="{0AE8D36D-0F0F-4206-AE39-0A2D73987B68}"/>
    <dgm:cxn modelId="{F9540599-A193-456C-A9A9-8962E3855B0B}" type="presOf" srcId="{96262926-A67D-4E4E-9515-5EBC67F0B634}" destId="{5A1B764B-0DC5-47CD-BDEA-9E67799496EC}" srcOrd="0" destOrd="0" presId="urn:microsoft.com/office/officeart/2016/7/layout/RoundedRectangleTimeline"/>
    <dgm:cxn modelId="{E13585A2-54F2-486A-B317-F4D6AF7E83B9}" type="presOf" srcId="{E80CA270-6C90-4E17-ACEA-46B56AD54DD1}" destId="{DF65791B-462E-4589-B98D-F60587330CA8}" srcOrd="0" destOrd="0" presId="urn:microsoft.com/office/officeart/2016/7/layout/RoundedRectangleTimeline"/>
    <dgm:cxn modelId="{FAA8D3DD-12E8-457D-9144-B037C5678347}" srcId="{09C152DA-7620-4852-8162-A77EC3609F3F}" destId="{6C8937BE-93F8-4DED-8538-1C601DAEBA66}" srcOrd="0" destOrd="0" parTransId="{77D169C6-D77F-456D-B18B-D7BE016AD87A}" sibTransId="{A97BE953-FA9D-4BA6-A92C-494DB1F3BA59}"/>
    <dgm:cxn modelId="{C5202EE1-10E9-4076-9D55-9E0CF8B152AF}" srcId="{6A70FD8F-0050-42E3-8B3A-6ED7CFB9852E}" destId="{8DB5D7D5-6A1C-4ABC-8850-759A9D876047}" srcOrd="0" destOrd="0" parTransId="{D8874F40-D7B0-41DE-BB6F-A6014FEAB2D7}" sibTransId="{BD6E0A2E-99C8-4F5A-971A-CD211D1099FF}"/>
    <dgm:cxn modelId="{2DC28DF8-5C1B-4F53-A4C1-D5B63FB54BAF}" srcId="{C5146535-FD3D-4589-98A3-623B8DA4B8DB}" destId="{E80CA270-6C90-4E17-ACEA-46B56AD54DD1}" srcOrd="0" destOrd="0" parTransId="{7EEC8067-96EF-4BE0-8BE3-BA59ED78A31F}" sibTransId="{1AFE46E5-6B07-4894-8ECB-21BD7E7B8AF1}"/>
    <dgm:cxn modelId="{76459B4A-BC95-4631-A3CC-1410E80D5DFD}" type="presParOf" srcId="{AB52B3CC-6563-466D-BFC3-9B6B5AFA0881}" destId="{815EDF7B-AC93-4A61-87AA-CAA5D85C31A8}" srcOrd="0" destOrd="0" presId="urn:microsoft.com/office/officeart/2016/7/layout/RoundedRectangleTimeline"/>
    <dgm:cxn modelId="{4238FA88-CE43-4680-BFB0-73DED5612698}" type="presParOf" srcId="{815EDF7B-AC93-4A61-87AA-CAA5D85C31A8}" destId="{954381E7-0584-46DD-8108-E9BF4F2B5005}" srcOrd="0" destOrd="0" presId="urn:microsoft.com/office/officeart/2016/7/layout/RoundedRectangleTimeline"/>
    <dgm:cxn modelId="{6497CE05-0893-4952-B18A-28D71D90B841}" type="presParOf" srcId="{815EDF7B-AC93-4A61-87AA-CAA5D85C31A8}" destId="{5A1B764B-0DC5-47CD-BDEA-9E67799496EC}" srcOrd="1" destOrd="0" presId="urn:microsoft.com/office/officeart/2016/7/layout/RoundedRectangleTimeline"/>
    <dgm:cxn modelId="{CB8BA570-C0D4-4400-BED8-C9BC961A6553}" type="presParOf" srcId="{815EDF7B-AC93-4A61-87AA-CAA5D85C31A8}" destId="{122B38A3-0442-4747-820C-1F37877E2B0E}" srcOrd="2" destOrd="0" presId="urn:microsoft.com/office/officeart/2016/7/layout/RoundedRectangleTimeline"/>
    <dgm:cxn modelId="{82FC1E36-99F3-4E1F-8BD1-229D77A82EB1}" type="presParOf" srcId="{815EDF7B-AC93-4A61-87AA-CAA5D85C31A8}" destId="{A73181F6-69BB-4A47-8277-4671A45AC8C8}" srcOrd="3" destOrd="0" presId="urn:microsoft.com/office/officeart/2016/7/layout/RoundedRectangleTimeline"/>
    <dgm:cxn modelId="{7EAD7967-836C-4AB6-AAA2-ED2EF3F29E78}" type="presParOf" srcId="{815EDF7B-AC93-4A61-87AA-CAA5D85C31A8}" destId="{6E76EADA-5F61-4A59-B2F8-FA10112079FC}" srcOrd="4" destOrd="0" presId="urn:microsoft.com/office/officeart/2016/7/layout/RoundedRectangleTimeline"/>
    <dgm:cxn modelId="{3783DE09-7B3D-423E-960C-ED9DB81E314E}" type="presParOf" srcId="{AB52B3CC-6563-466D-BFC3-9B6B5AFA0881}" destId="{A8189248-0785-43F1-844C-4DE92841F254}" srcOrd="1" destOrd="0" presId="urn:microsoft.com/office/officeart/2016/7/layout/RoundedRectangleTimeline"/>
    <dgm:cxn modelId="{38B07C9C-D21D-4E2B-A78B-C30877B2689A}" type="presParOf" srcId="{AB52B3CC-6563-466D-BFC3-9B6B5AFA0881}" destId="{218D9CD7-D48D-464C-9A1C-0F322EC540B3}" srcOrd="2" destOrd="0" presId="urn:microsoft.com/office/officeart/2016/7/layout/RoundedRectangleTimeline"/>
    <dgm:cxn modelId="{E6790483-7B9E-44FB-9EAE-A282A4B9AB73}" type="presParOf" srcId="{218D9CD7-D48D-464C-9A1C-0F322EC540B3}" destId="{30804A27-188E-4A17-8FFE-97BCCA0597B8}" srcOrd="0" destOrd="0" presId="urn:microsoft.com/office/officeart/2016/7/layout/RoundedRectangleTimeline"/>
    <dgm:cxn modelId="{B31BDB48-FB8E-47F4-8F76-B90009D28A96}" type="presParOf" srcId="{218D9CD7-D48D-464C-9A1C-0F322EC540B3}" destId="{DF65791B-462E-4589-B98D-F60587330CA8}" srcOrd="1" destOrd="0" presId="urn:microsoft.com/office/officeart/2016/7/layout/RoundedRectangleTimeline"/>
    <dgm:cxn modelId="{517AE913-68B2-41AC-BE20-5D4195845D6F}" type="presParOf" srcId="{218D9CD7-D48D-464C-9A1C-0F322EC540B3}" destId="{DBA410EB-5F61-4F46-92D9-C5B0AA59EE15}" srcOrd="2" destOrd="0" presId="urn:microsoft.com/office/officeart/2016/7/layout/RoundedRectangleTimeline"/>
    <dgm:cxn modelId="{0F089045-7542-47F1-8B17-68354869406A}" type="presParOf" srcId="{218D9CD7-D48D-464C-9A1C-0F322EC540B3}" destId="{E1220EDB-B75C-43A5-B862-97E4C09130A7}" srcOrd="3" destOrd="0" presId="urn:microsoft.com/office/officeart/2016/7/layout/RoundedRectangleTimeline"/>
    <dgm:cxn modelId="{79B44ECC-99D2-49DD-9DEE-58B1D2AE6C6C}" type="presParOf" srcId="{218D9CD7-D48D-464C-9A1C-0F322EC540B3}" destId="{D8849157-215F-4E70-9735-315E97B5AC5C}" srcOrd="4" destOrd="0" presId="urn:microsoft.com/office/officeart/2016/7/layout/RoundedRectangleTimeline"/>
    <dgm:cxn modelId="{6930EC12-FB60-44F8-973F-19AC06AA90BB}" type="presParOf" srcId="{AB52B3CC-6563-466D-BFC3-9B6B5AFA0881}" destId="{7C467054-22FE-4C18-9934-29D7168DFF63}" srcOrd="3" destOrd="0" presId="urn:microsoft.com/office/officeart/2016/7/layout/RoundedRectangleTimeline"/>
    <dgm:cxn modelId="{1F4A4777-E935-453F-A5B9-015C6946FC6A}" type="presParOf" srcId="{AB52B3CC-6563-466D-BFC3-9B6B5AFA0881}" destId="{3E3E944D-A6EC-4962-9AC1-C585A4F97BDA}" srcOrd="4" destOrd="0" presId="urn:microsoft.com/office/officeart/2016/7/layout/RoundedRectangleTimeline"/>
    <dgm:cxn modelId="{94AC8B5D-A9B9-4EF3-AD1C-6024606B5BF8}" type="presParOf" srcId="{3E3E944D-A6EC-4962-9AC1-C585A4F97BDA}" destId="{566B79CB-1A41-4F5C-BF91-58D94BF93913}" srcOrd="0" destOrd="0" presId="urn:microsoft.com/office/officeart/2016/7/layout/RoundedRectangleTimeline"/>
    <dgm:cxn modelId="{A151554E-10B3-429A-9E0D-D40262ED6857}" type="presParOf" srcId="{3E3E944D-A6EC-4962-9AC1-C585A4F97BDA}" destId="{B4723E2A-4FF1-452A-BD25-8EC364F15A6F}" srcOrd="1" destOrd="0" presId="urn:microsoft.com/office/officeart/2016/7/layout/RoundedRectangleTimeline"/>
    <dgm:cxn modelId="{329635D9-081F-4DC9-88AA-E074B7400415}" type="presParOf" srcId="{3E3E944D-A6EC-4962-9AC1-C585A4F97BDA}" destId="{440E9361-37D2-4157-AF38-7B49AD23708B}" srcOrd="2" destOrd="0" presId="urn:microsoft.com/office/officeart/2016/7/layout/RoundedRectangleTimeline"/>
    <dgm:cxn modelId="{0F0D3AEA-9F0C-400E-A955-6CD1F474B6A4}" type="presParOf" srcId="{3E3E944D-A6EC-4962-9AC1-C585A4F97BDA}" destId="{C45E7B63-1C71-483E-A3A8-705CE86D4D8E}" srcOrd="3" destOrd="0" presId="urn:microsoft.com/office/officeart/2016/7/layout/RoundedRectangleTimeline"/>
    <dgm:cxn modelId="{91F0BE33-39D4-4457-A5CC-3F1682DB166D}" type="presParOf" srcId="{3E3E944D-A6EC-4962-9AC1-C585A4F97BDA}" destId="{4174F691-D9D3-451C-9893-D177DC3AED58}" srcOrd="4" destOrd="0" presId="urn:microsoft.com/office/officeart/2016/7/layout/RoundedRectangleTimelin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A70FD8F-0050-42E3-8B3A-6ED7CFB9852E}" type="doc">
      <dgm:prSet loTypeId="urn:microsoft.com/office/officeart/2016/7/layout/RoundedRectangleTimeline" loCatId="process" qsTypeId="urn:microsoft.com/office/officeart/2005/8/quickstyle/simple1" qsCatId="simple" csTypeId="urn:microsoft.com/office/officeart/2005/8/colors/accent1_3" csCatId="accent1" phldr="1"/>
      <dgm:spPr/>
      <dgm:t>
        <a:bodyPr/>
        <a:lstStyle/>
        <a:p>
          <a:endParaRPr lang="en-US"/>
        </a:p>
      </dgm:t>
    </dgm:pt>
    <dgm:pt modelId="{8DB5D7D5-6A1C-4ABC-8850-759A9D876047}">
      <dgm:prSet/>
      <dgm:spPr/>
      <dgm:t>
        <a:bodyPr/>
        <a:lstStyle/>
        <a:p>
          <a:r>
            <a:rPr lang="en-US" dirty="0"/>
            <a:t>2/9: API Workshop 1</a:t>
          </a:r>
        </a:p>
      </dgm:t>
    </dgm:pt>
    <dgm:pt modelId="{D8874F40-D7B0-41DE-BB6F-A6014FEAB2D7}" type="parTrans" cxnId="{C5202EE1-10E9-4076-9D55-9E0CF8B152AF}">
      <dgm:prSet/>
      <dgm:spPr/>
      <dgm:t>
        <a:bodyPr/>
        <a:lstStyle/>
        <a:p>
          <a:endParaRPr lang="en-US"/>
        </a:p>
      </dgm:t>
    </dgm:pt>
    <dgm:pt modelId="{BD6E0A2E-99C8-4F5A-971A-CD211D1099FF}" type="sibTrans" cxnId="{C5202EE1-10E9-4076-9D55-9E0CF8B152AF}">
      <dgm:prSet/>
      <dgm:spPr/>
      <dgm:t>
        <a:bodyPr/>
        <a:lstStyle/>
        <a:p>
          <a:endParaRPr lang="en-US"/>
        </a:p>
      </dgm:t>
    </dgm:pt>
    <dgm:pt modelId="{96262926-A67D-4E4E-9515-5EBC67F0B634}">
      <dgm:prSet/>
      <dgm:spPr/>
      <dgm:t>
        <a:bodyPr/>
        <a:lstStyle/>
        <a:p>
          <a:r>
            <a:rPr lang="en-US" dirty="0"/>
            <a:t>What are API’s and what can they do for you?</a:t>
          </a:r>
        </a:p>
      </dgm:t>
    </dgm:pt>
    <dgm:pt modelId="{EC74E552-C501-4B0E-9400-E8B410F53D50}" type="parTrans" cxnId="{8C5B110A-FBC3-4CBF-BED2-413E87D4DAD5}">
      <dgm:prSet/>
      <dgm:spPr/>
      <dgm:t>
        <a:bodyPr/>
        <a:lstStyle/>
        <a:p>
          <a:endParaRPr lang="en-US"/>
        </a:p>
      </dgm:t>
    </dgm:pt>
    <dgm:pt modelId="{1DA7ACEB-F642-43C1-BCB5-F580B9B985B9}" type="sibTrans" cxnId="{8C5B110A-FBC3-4CBF-BED2-413E87D4DAD5}">
      <dgm:prSet/>
      <dgm:spPr/>
      <dgm:t>
        <a:bodyPr/>
        <a:lstStyle/>
        <a:p>
          <a:endParaRPr lang="en-US"/>
        </a:p>
      </dgm:t>
    </dgm:pt>
    <dgm:pt modelId="{C5146535-FD3D-4589-98A3-623B8DA4B8DB}">
      <dgm:prSet/>
      <dgm:spPr/>
      <dgm:t>
        <a:bodyPr/>
        <a:lstStyle/>
        <a:p>
          <a:r>
            <a:rPr lang="en-US" dirty="0"/>
            <a:t>2/21: API Workshop 2</a:t>
          </a:r>
        </a:p>
      </dgm:t>
    </dgm:pt>
    <dgm:pt modelId="{20848F78-EC70-4162-96CE-CC68006930F0}" type="parTrans" cxnId="{8EBF857E-7408-4941-91E4-293B0F59EEF7}">
      <dgm:prSet/>
      <dgm:spPr/>
      <dgm:t>
        <a:bodyPr/>
        <a:lstStyle/>
        <a:p>
          <a:endParaRPr lang="en-US"/>
        </a:p>
      </dgm:t>
    </dgm:pt>
    <dgm:pt modelId="{7A3CCAF8-AC3A-401E-AEDD-44BBC1AA9C31}" type="sibTrans" cxnId="{8EBF857E-7408-4941-91E4-293B0F59EEF7}">
      <dgm:prSet/>
      <dgm:spPr/>
      <dgm:t>
        <a:bodyPr/>
        <a:lstStyle/>
        <a:p>
          <a:endParaRPr lang="en-US"/>
        </a:p>
      </dgm:t>
    </dgm:pt>
    <dgm:pt modelId="{E80CA270-6C90-4E17-ACEA-46B56AD54DD1}">
      <dgm:prSet/>
      <dgm:spPr/>
      <dgm:t>
        <a:bodyPr/>
        <a:lstStyle/>
        <a:p>
          <a:r>
            <a:rPr lang="en-US" dirty="0"/>
            <a:t>Practical Application of the Twitter API</a:t>
          </a:r>
        </a:p>
      </dgm:t>
    </dgm:pt>
    <dgm:pt modelId="{7EEC8067-96EF-4BE0-8BE3-BA59ED78A31F}" type="parTrans" cxnId="{2DC28DF8-5C1B-4F53-A4C1-D5B63FB54BAF}">
      <dgm:prSet/>
      <dgm:spPr/>
      <dgm:t>
        <a:bodyPr/>
        <a:lstStyle/>
        <a:p>
          <a:endParaRPr lang="en-US"/>
        </a:p>
      </dgm:t>
    </dgm:pt>
    <dgm:pt modelId="{1AFE46E5-6B07-4894-8ECB-21BD7E7B8AF1}" type="sibTrans" cxnId="{2DC28DF8-5C1B-4F53-A4C1-D5B63FB54BAF}">
      <dgm:prSet/>
      <dgm:spPr/>
      <dgm:t>
        <a:bodyPr/>
        <a:lstStyle/>
        <a:p>
          <a:endParaRPr lang="en-US"/>
        </a:p>
      </dgm:t>
    </dgm:pt>
    <dgm:pt modelId="{09C152DA-7620-4852-8162-A77EC3609F3F}">
      <dgm:prSet/>
      <dgm:spPr/>
      <dgm:t>
        <a:bodyPr/>
        <a:lstStyle/>
        <a:p>
          <a:r>
            <a:rPr lang="en-US" dirty="0"/>
            <a:t>TBD: API Workshop 3</a:t>
          </a:r>
        </a:p>
      </dgm:t>
    </dgm:pt>
    <dgm:pt modelId="{9F6D14C0-6C82-4CBD-8D6D-B0E117B6F2ED}" type="parTrans" cxnId="{23ECAC8B-17A4-4883-AA0E-06D66B7E788A}">
      <dgm:prSet/>
      <dgm:spPr/>
      <dgm:t>
        <a:bodyPr/>
        <a:lstStyle/>
        <a:p>
          <a:endParaRPr lang="en-US"/>
        </a:p>
      </dgm:t>
    </dgm:pt>
    <dgm:pt modelId="{0AE8D36D-0F0F-4206-AE39-0A2D73987B68}" type="sibTrans" cxnId="{23ECAC8B-17A4-4883-AA0E-06D66B7E788A}">
      <dgm:prSet/>
      <dgm:spPr/>
      <dgm:t>
        <a:bodyPr/>
        <a:lstStyle/>
        <a:p>
          <a:endParaRPr lang="en-US"/>
        </a:p>
      </dgm:t>
    </dgm:pt>
    <dgm:pt modelId="{6C8937BE-93F8-4DED-8538-1C601DAEBA66}">
      <dgm:prSet/>
      <dgm:spPr/>
      <dgm:t>
        <a:bodyPr/>
        <a:lstStyle/>
        <a:p>
          <a:r>
            <a:rPr lang="en-US" dirty="0"/>
            <a:t>Research Design and Data Collection</a:t>
          </a:r>
        </a:p>
      </dgm:t>
    </dgm:pt>
    <dgm:pt modelId="{77D169C6-D77F-456D-B18B-D7BE016AD87A}" type="parTrans" cxnId="{FAA8D3DD-12E8-457D-9144-B037C5678347}">
      <dgm:prSet/>
      <dgm:spPr/>
      <dgm:t>
        <a:bodyPr/>
        <a:lstStyle/>
        <a:p>
          <a:endParaRPr lang="en-US"/>
        </a:p>
      </dgm:t>
    </dgm:pt>
    <dgm:pt modelId="{A97BE953-FA9D-4BA6-A92C-494DB1F3BA59}" type="sibTrans" cxnId="{FAA8D3DD-12E8-457D-9144-B037C5678347}">
      <dgm:prSet/>
      <dgm:spPr/>
      <dgm:t>
        <a:bodyPr/>
        <a:lstStyle/>
        <a:p>
          <a:endParaRPr lang="en-US"/>
        </a:p>
      </dgm:t>
    </dgm:pt>
    <dgm:pt modelId="{AB52B3CC-6563-466D-BFC3-9B6B5AFA0881}" type="pres">
      <dgm:prSet presAssocID="{6A70FD8F-0050-42E3-8B3A-6ED7CFB9852E}" presName="Name0" presStyleCnt="0">
        <dgm:presLayoutVars>
          <dgm:chMax/>
          <dgm:chPref/>
          <dgm:animLvl val="lvl"/>
        </dgm:presLayoutVars>
      </dgm:prSet>
      <dgm:spPr/>
    </dgm:pt>
    <dgm:pt modelId="{815EDF7B-AC93-4A61-87AA-CAA5D85C31A8}" type="pres">
      <dgm:prSet presAssocID="{8DB5D7D5-6A1C-4ABC-8850-759A9D876047}" presName="composite1" presStyleCnt="0"/>
      <dgm:spPr/>
    </dgm:pt>
    <dgm:pt modelId="{954381E7-0584-46DD-8108-E9BF4F2B5005}" type="pres">
      <dgm:prSet presAssocID="{8DB5D7D5-6A1C-4ABC-8850-759A9D876047}" presName="parent1" presStyleLbl="alignNode1" presStyleIdx="0" presStyleCnt="3">
        <dgm:presLayoutVars>
          <dgm:chMax val="1"/>
          <dgm:chPref val="1"/>
          <dgm:bulletEnabled val="1"/>
        </dgm:presLayoutVars>
      </dgm:prSet>
      <dgm:spPr/>
    </dgm:pt>
    <dgm:pt modelId="{5A1B764B-0DC5-47CD-BDEA-9E67799496EC}" type="pres">
      <dgm:prSet presAssocID="{8DB5D7D5-6A1C-4ABC-8850-759A9D876047}" presName="Childtext1" presStyleLbl="revTx" presStyleIdx="0" presStyleCnt="3">
        <dgm:presLayoutVars>
          <dgm:bulletEnabled val="1"/>
        </dgm:presLayoutVars>
      </dgm:prSet>
      <dgm:spPr/>
    </dgm:pt>
    <dgm:pt modelId="{122B38A3-0442-4747-820C-1F37877E2B0E}" type="pres">
      <dgm:prSet presAssocID="{8DB5D7D5-6A1C-4ABC-8850-759A9D876047}" presName="ConnectLine1" presStyleLbl="sibTrans1D1" presStyleIdx="0" presStyleCnt="3"/>
      <dgm:spPr>
        <a:noFill/>
        <a:ln w="12700" cap="rnd" cmpd="sng" algn="ctr">
          <a:solidFill>
            <a:schemeClr val="accent1">
              <a:shade val="90000"/>
              <a:hueOff val="93466"/>
              <a:satOff val="1924"/>
              <a:lumOff val="8231"/>
              <a:alphaOff val="0"/>
            </a:schemeClr>
          </a:solidFill>
          <a:prstDash val="dash"/>
        </a:ln>
        <a:effectLst/>
      </dgm:spPr>
    </dgm:pt>
    <dgm:pt modelId="{A73181F6-69BB-4A47-8277-4671A45AC8C8}" type="pres">
      <dgm:prSet presAssocID="{8DB5D7D5-6A1C-4ABC-8850-759A9D876047}" presName="ConnectLineEnd1" presStyleLbl="lnNode1" presStyleIdx="0" presStyleCnt="3"/>
      <dgm:spPr/>
    </dgm:pt>
    <dgm:pt modelId="{6E76EADA-5F61-4A59-B2F8-FA10112079FC}" type="pres">
      <dgm:prSet presAssocID="{8DB5D7D5-6A1C-4ABC-8850-759A9D876047}" presName="EmptyPane1" presStyleCnt="0"/>
      <dgm:spPr/>
    </dgm:pt>
    <dgm:pt modelId="{A8189248-0785-43F1-844C-4DE92841F254}" type="pres">
      <dgm:prSet presAssocID="{BD6E0A2E-99C8-4F5A-971A-CD211D1099FF}" presName="spaceBetweenRectangles1" presStyleCnt="0"/>
      <dgm:spPr/>
    </dgm:pt>
    <dgm:pt modelId="{218D9CD7-D48D-464C-9A1C-0F322EC540B3}" type="pres">
      <dgm:prSet presAssocID="{C5146535-FD3D-4589-98A3-623B8DA4B8DB}" presName="composite1" presStyleCnt="0"/>
      <dgm:spPr/>
    </dgm:pt>
    <dgm:pt modelId="{30804A27-188E-4A17-8FFE-97BCCA0597B8}" type="pres">
      <dgm:prSet presAssocID="{C5146535-FD3D-4589-98A3-623B8DA4B8DB}" presName="parent1" presStyleLbl="alignNode1" presStyleIdx="1" presStyleCnt="3">
        <dgm:presLayoutVars>
          <dgm:chMax val="1"/>
          <dgm:chPref val="1"/>
          <dgm:bulletEnabled val="1"/>
        </dgm:presLayoutVars>
      </dgm:prSet>
      <dgm:spPr/>
    </dgm:pt>
    <dgm:pt modelId="{DF65791B-462E-4589-B98D-F60587330CA8}" type="pres">
      <dgm:prSet presAssocID="{C5146535-FD3D-4589-98A3-623B8DA4B8DB}" presName="Childtext1" presStyleLbl="revTx" presStyleIdx="1" presStyleCnt="3">
        <dgm:presLayoutVars>
          <dgm:bulletEnabled val="1"/>
        </dgm:presLayoutVars>
      </dgm:prSet>
      <dgm:spPr/>
    </dgm:pt>
    <dgm:pt modelId="{DBA410EB-5F61-4F46-92D9-C5B0AA59EE15}" type="pres">
      <dgm:prSet presAssocID="{C5146535-FD3D-4589-98A3-623B8DA4B8DB}" presName="ConnectLine1" presStyleLbl="sibTrans1D1" presStyleIdx="1" presStyleCnt="3"/>
      <dgm:spPr>
        <a:noFill/>
        <a:ln w="12700" cap="rnd" cmpd="sng" algn="ctr">
          <a:solidFill>
            <a:schemeClr val="accent1">
              <a:shade val="90000"/>
              <a:hueOff val="140199"/>
              <a:satOff val="2886"/>
              <a:lumOff val="12346"/>
              <a:alphaOff val="0"/>
            </a:schemeClr>
          </a:solidFill>
          <a:prstDash val="dash"/>
        </a:ln>
        <a:effectLst/>
      </dgm:spPr>
    </dgm:pt>
    <dgm:pt modelId="{E1220EDB-B75C-43A5-B862-97E4C09130A7}" type="pres">
      <dgm:prSet presAssocID="{C5146535-FD3D-4589-98A3-623B8DA4B8DB}" presName="ConnectLineEnd1" presStyleLbl="lnNode1" presStyleIdx="1" presStyleCnt="3"/>
      <dgm:spPr/>
    </dgm:pt>
    <dgm:pt modelId="{D8849157-215F-4E70-9735-315E97B5AC5C}" type="pres">
      <dgm:prSet presAssocID="{C5146535-FD3D-4589-98A3-623B8DA4B8DB}" presName="EmptyPane1" presStyleCnt="0"/>
      <dgm:spPr/>
    </dgm:pt>
    <dgm:pt modelId="{7C467054-22FE-4C18-9934-29D7168DFF63}" type="pres">
      <dgm:prSet presAssocID="{7A3CCAF8-AC3A-401E-AEDD-44BBC1AA9C31}" presName="spaceBetweenRectangles1" presStyleCnt="0"/>
      <dgm:spPr/>
    </dgm:pt>
    <dgm:pt modelId="{3E3E944D-A6EC-4962-9AC1-C585A4F97BDA}" type="pres">
      <dgm:prSet presAssocID="{09C152DA-7620-4852-8162-A77EC3609F3F}" presName="composite1" presStyleCnt="0"/>
      <dgm:spPr/>
    </dgm:pt>
    <dgm:pt modelId="{566B79CB-1A41-4F5C-BF91-58D94BF93913}" type="pres">
      <dgm:prSet presAssocID="{09C152DA-7620-4852-8162-A77EC3609F3F}" presName="parent1" presStyleLbl="alignNode1" presStyleIdx="2" presStyleCnt="3">
        <dgm:presLayoutVars>
          <dgm:chMax val="1"/>
          <dgm:chPref val="1"/>
          <dgm:bulletEnabled val="1"/>
        </dgm:presLayoutVars>
      </dgm:prSet>
      <dgm:spPr/>
    </dgm:pt>
    <dgm:pt modelId="{B4723E2A-4FF1-452A-BD25-8EC364F15A6F}" type="pres">
      <dgm:prSet presAssocID="{09C152DA-7620-4852-8162-A77EC3609F3F}" presName="Childtext1" presStyleLbl="revTx" presStyleIdx="2" presStyleCnt="3">
        <dgm:presLayoutVars>
          <dgm:bulletEnabled val="1"/>
        </dgm:presLayoutVars>
      </dgm:prSet>
      <dgm:spPr/>
    </dgm:pt>
    <dgm:pt modelId="{440E9361-37D2-4157-AF38-7B49AD23708B}" type="pres">
      <dgm:prSet presAssocID="{09C152DA-7620-4852-8162-A77EC3609F3F}" presName="ConnectLine1" presStyleLbl="sibTrans1D1" presStyleIdx="2" presStyleCnt="3"/>
      <dgm:spPr>
        <a:noFill/>
        <a:ln w="12700" cap="rnd" cmpd="sng" algn="ctr">
          <a:solidFill>
            <a:schemeClr val="accent1">
              <a:shade val="90000"/>
              <a:hueOff val="186931"/>
              <a:satOff val="3848"/>
              <a:lumOff val="16461"/>
              <a:alphaOff val="0"/>
            </a:schemeClr>
          </a:solidFill>
          <a:prstDash val="dash"/>
        </a:ln>
        <a:effectLst/>
      </dgm:spPr>
    </dgm:pt>
    <dgm:pt modelId="{C45E7B63-1C71-483E-A3A8-705CE86D4D8E}" type="pres">
      <dgm:prSet presAssocID="{09C152DA-7620-4852-8162-A77EC3609F3F}" presName="ConnectLineEnd1" presStyleLbl="lnNode1" presStyleIdx="2" presStyleCnt="3"/>
      <dgm:spPr/>
    </dgm:pt>
    <dgm:pt modelId="{4174F691-D9D3-451C-9893-D177DC3AED58}" type="pres">
      <dgm:prSet presAssocID="{09C152DA-7620-4852-8162-A77EC3609F3F}" presName="EmptyPane1" presStyleCnt="0"/>
      <dgm:spPr/>
    </dgm:pt>
  </dgm:ptLst>
  <dgm:cxnLst>
    <dgm:cxn modelId="{5C25BB02-FA66-40A4-9DA6-9E1CAE3A8D4E}" type="presOf" srcId="{C5146535-FD3D-4589-98A3-623B8DA4B8DB}" destId="{30804A27-188E-4A17-8FFE-97BCCA0597B8}" srcOrd="0" destOrd="0" presId="urn:microsoft.com/office/officeart/2016/7/layout/RoundedRectangleTimeline"/>
    <dgm:cxn modelId="{8C5B110A-FBC3-4CBF-BED2-413E87D4DAD5}" srcId="{8DB5D7D5-6A1C-4ABC-8850-759A9D876047}" destId="{96262926-A67D-4E4E-9515-5EBC67F0B634}" srcOrd="0" destOrd="0" parTransId="{EC74E552-C501-4B0E-9400-E8B410F53D50}" sibTransId="{1DA7ACEB-F642-43C1-BCB5-F580B9B985B9}"/>
    <dgm:cxn modelId="{84C67813-55CE-4EBC-9032-03BD847DC17E}" type="presOf" srcId="{6A70FD8F-0050-42E3-8B3A-6ED7CFB9852E}" destId="{AB52B3CC-6563-466D-BFC3-9B6B5AFA0881}" srcOrd="0" destOrd="0" presId="urn:microsoft.com/office/officeart/2016/7/layout/RoundedRectangleTimeline"/>
    <dgm:cxn modelId="{22ECA226-C4EA-44F1-BCB5-77F78841DA6F}" type="presOf" srcId="{09C152DA-7620-4852-8162-A77EC3609F3F}" destId="{566B79CB-1A41-4F5C-BF91-58D94BF93913}" srcOrd="0" destOrd="0" presId="urn:microsoft.com/office/officeart/2016/7/layout/RoundedRectangleTimeline"/>
    <dgm:cxn modelId="{E2BBA750-A5E4-4F50-BE16-016934379F81}" type="presOf" srcId="{6C8937BE-93F8-4DED-8538-1C601DAEBA66}" destId="{B4723E2A-4FF1-452A-BD25-8EC364F15A6F}" srcOrd="0" destOrd="0" presId="urn:microsoft.com/office/officeart/2016/7/layout/RoundedRectangleTimeline"/>
    <dgm:cxn modelId="{F9B2D375-40BE-4E5D-AA88-61805FBFF819}" type="presOf" srcId="{8DB5D7D5-6A1C-4ABC-8850-759A9D876047}" destId="{954381E7-0584-46DD-8108-E9BF4F2B5005}" srcOrd="0" destOrd="0" presId="urn:microsoft.com/office/officeart/2016/7/layout/RoundedRectangleTimeline"/>
    <dgm:cxn modelId="{8EBF857E-7408-4941-91E4-293B0F59EEF7}" srcId="{6A70FD8F-0050-42E3-8B3A-6ED7CFB9852E}" destId="{C5146535-FD3D-4589-98A3-623B8DA4B8DB}" srcOrd="1" destOrd="0" parTransId="{20848F78-EC70-4162-96CE-CC68006930F0}" sibTransId="{7A3CCAF8-AC3A-401E-AEDD-44BBC1AA9C31}"/>
    <dgm:cxn modelId="{23ECAC8B-17A4-4883-AA0E-06D66B7E788A}" srcId="{6A70FD8F-0050-42E3-8B3A-6ED7CFB9852E}" destId="{09C152DA-7620-4852-8162-A77EC3609F3F}" srcOrd="2" destOrd="0" parTransId="{9F6D14C0-6C82-4CBD-8D6D-B0E117B6F2ED}" sibTransId="{0AE8D36D-0F0F-4206-AE39-0A2D73987B68}"/>
    <dgm:cxn modelId="{F9540599-A193-456C-A9A9-8962E3855B0B}" type="presOf" srcId="{96262926-A67D-4E4E-9515-5EBC67F0B634}" destId="{5A1B764B-0DC5-47CD-BDEA-9E67799496EC}" srcOrd="0" destOrd="0" presId="urn:microsoft.com/office/officeart/2016/7/layout/RoundedRectangleTimeline"/>
    <dgm:cxn modelId="{E13585A2-54F2-486A-B317-F4D6AF7E83B9}" type="presOf" srcId="{E80CA270-6C90-4E17-ACEA-46B56AD54DD1}" destId="{DF65791B-462E-4589-B98D-F60587330CA8}" srcOrd="0" destOrd="0" presId="urn:microsoft.com/office/officeart/2016/7/layout/RoundedRectangleTimeline"/>
    <dgm:cxn modelId="{FAA8D3DD-12E8-457D-9144-B037C5678347}" srcId="{09C152DA-7620-4852-8162-A77EC3609F3F}" destId="{6C8937BE-93F8-4DED-8538-1C601DAEBA66}" srcOrd="0" destOrd="0" parTransId="{77D169C6-D77F-456D-B18B-D7BE016AD87A}" sibTransId="{A97BE953-FA9D-4BA6-A92C-494DB1F3BA59}"/>
    <dgm:cxn modelId="{C5202EE1-10E9-4076-9D55-9E0CF8B152AF}" srcId="{6A70FD8F-0050-42E3-8B3A-6ED7CFB9852E}" destId="{8DB5D7D5-6A1C-4ABC-8850-759A9D876047}" srcOrd="0" destOrd="0" parTransId="{D8874F40-D7B0-41DE-BB6F-A6014FEAB2D7}" sibTransId="{BD6E0A2E-99C8-4F5A-971A-CD211D1099FF}"/>
    <dgm:cxn modelId="{2DC28DF8-5C1B-4F53-A4C1-D5B63FB54BAF}" srcId="{C5146535-FD3D-4589-98A3-623B8DA4B8DB}" destId="{E80CA270-6C90-4E17-ACEA-46B56AD54DD1}" srcOrd="0" destOrd="0" parTransId="{7EEC8067-96EF-4BE0-8BE3-BA59ED78A31F}" sibTransId="{1AFE46E5-6B07-4894-8ECB-21BD7E7B8AF1}"/>
    <dgm:cxn modelId="{76459B4A-BC95-4631-A3CC-1410E80D5DFD}" type="presParOf" srcId="{AB52B3CC-6563-466D-BFC3-9B6B5AFA0881}" destId="{815EDF7B-AC93-4A61-87AA-CAA5D85C31A8}" srcOrd="0" destOrd="0" presId="urn:microsoft.com/office/officeart/2016/7/layout/RoundedRectangleTimeline"/>
    <dgm:cxn modelId="{4238FA88-CE43-4680-BFB0-73DED5612698}" type="presParOf" srcId="{815EDF7B-AC93-4A61-87AA-CAA5D85C31A8}" destId="{954381E7-0584-46DD-8108-E9BF4F2B5005}" srcOrd="0" destOrd="0" presId="urn:microsoft.com/office/officeart/2016/7/layout/RoundedRectangleTimeline"/>
    <dgm:cxn modelId="{6497CE05-0893-4952-B18A-28D71D90B841}" type="presParOf" srcId="{815EDF7B-AC93-4A61-87AA-CAA5D85C31A8}" destId="{5A1B764B-0DC5-47CD-BDEA-9E67799496EC}" srcOrd="1" destOrd="0" presId="urn:microsoft.com/office/officeart/2016/7/layout/RoundedRectangleTimeline"/>
    <dgm:cxn modelId="{CB8BA570-C0D4-4400-BED8-C9BC961A6553}" type="presParOf" srcId="{815EDF7B-AC93-4A61-87AA-CAA5D85C31A8}" destId="{122B38A3-0442-4747-820C-1F37877E2B0E}" srcOrd="2" destOrd="0" presId="urn:microsoft.com/office/officeart/2016/7/layout/RoundedRectangleTimeline"/>
    <dgm:cxn modelId="{82FC1E36-99F3-4E1F-8BD1-229D77A82EB1}" type="presParOf" srcId="{815EDF7B-AC93-4A61-87AA-CAA5D85C31A8}" destId="{A73181F6-69BB-4A47-8277-4671A45AC8C8}" srcOrd="3" destOrd="0" presId="urn:microsoft.com/office/officeart/2016/7/layout/RoundedRectangleTimeline"/>
    <dgm:cxn modelId="{7EAD7967-836C-4AB6-AAA2-ED2EF3F29E78}" type="presParOf" srcId="{815EDF7B-AC93-4A61-87AA-CAA5D85C31A8}" destId="{6E76EADA-5F61-4A59-B2F8-FA10112079FC}" srcOrd="4" destOrd="0" presId="urn:microsoft.com/office/officeart/2016/7/layout/RoundedRectangleTimeline"/>
    <dgm:cxn modelId="{3783DE09-7B3D-423E-960C-ED9DB81E314E}" type="presParOf" srcId="{AB52B3CC-6563-466D-BFC3-9B6B5AFA0881}" destId="{A8189248-0785-43F1-844C-4DE92841F254}" srcOrd="1" destOrd="0" presId="urn:microsoft.com/office/officeart/2016/7/layout/RoundedRectangleTimeline"/>
    <dgm:cxn modelId="{38B07C9C-D21D-4E2B-A78B-C30877B2689A}" type="presParOf" srcId="{AB52B3CC-6563-466D-BFC3-9B6B5AFA0881}" destId="{218D9CD7-D48D-464C-9A1C-0F322EC540B3}" srcOrd="2" destOrd="0" presId="urn:microsoft.com/office/officeart/2016/7/layout/RoundedRectangleTimeline"/>
    <dgm:cxn modelId="{E6790483-7B9E-44FB-9EAE-A282A4B9AB73}" type="presParOf" srcId="{218D9CD7-D48D-464C-9A1C-0F322EC540B3}" destId="{30804A27-188E-4A17-8FFE-97BCCA0597B8}" srcOrd="0" destOrd="0" presId="urn:microsoft.com/office/officeart/2016/7/layout/RoundedRectangleTimeline"/>
    <dgm:cxn modelId="{B31BDB48-FB8E-47F4-8F76-B90009D28A96}" type="presParOf" srcId="{218D9CD7-D48D-464C-9A1C-0F322EC540B3}" destId="{DF65791B-462E-4589-B98D-F60587330CA8}" srcOrd="1" destOrd="0" presId="urn:microsoft.com/office/officeart/2016/7/layout/RoundedRectangleTimeline"/>
    <dgm:cxn modelId="{517AE913-68B2-41AC-BE20-5D4195845D6F}" type="presParOf" srcId="{218D9CD7-D48D-464C-9A1C-0F322EC540B3}" destId="{DBA410EB-5F61-4F46-92D9-C5B0AA59EE15}" srcOrd="2" destOrd="0" presId="urn:microsoft.com/office/officeart/2016/7/layout/RoundedRectangleTimeline"/>
    <dgm:cxn modelId="{0F089045-7542-47F1-8B17-68354869406A}" type="presParOf" srcId="{218D9CD7-D48D-464C-9A1C-0F322EC540B3}" destId="{E1220EDB-B75C-43A5-B862-97E4C09130A7}" srcOrd="3" destOrd="0" presId="urn:microsoft.com/office/officeart/2016/7/layout/RoundedRectangleTimeline"/>
    <dgm:cxn modelId="{79B44ECC-99D2-49DD-9DEE-58B1D2AE6C6C}" type="presParOf" srcId="{218D9CD7-D48D-464C-9A1C-0F322EC540B3}" destId="{D8849157-215F-4E70-9735-315E97B5AC5C}" srcOrd="4" destOrd="0" presId="urn:microsoft.com/office/officeart/2016/7/layout/RoundedRectangleTimeline"/>
    <dgm:cxn modelId="{6930EC12-FB60-44F8-973F-19AC06AA90BB}" type="presParOf" srcId="{AB52B3CC-6563-466D-BFC3-9B6B5AFA0881}" destId="{7C467054-22FE-4C18-9934-29D7168DFF63}" srcOrd="3" destOrd="0" presId="urn:microsoft.com/office/officeart/2016/7/layout/RoundedRectangleTimeline"/>
    <dgm:cxn modelId="{1F4A4777-E935-453F-A5B9-015C6946FC6A}" type="presParOf" srcId="{AB52B3CC-6563-466D-BFC3-9B6B5AFA0881}" destId="{3E3E944D-A6EC-4962-9AC1-C585A4F97BDA}" srcOrd="4" destOrd="0" presId="urn:microsoft.com/office/officeart/2016/7/layout/RoundedRectangleTimeline"/>
    <dgm:cxn modelId="{94AC8B5D-A9B9-4EF3-AD1C-6024606B5BF8}" type="presParOf" srcId="{3E3E944D-A6EC-4962-9AC1-C585A4F97BDA}" destId="{566B79CB-1A41-4F5C-BF91-58D94BF93913}" srcOrd="0" destOrd="0" presId="urn:microsoft.com/office/officeart/2016/7/layout/RoundedRectangleTimeline"/>
    <dgm:cxn modelId="{A151554E-10B3-429A-9E0D-D40262ED6857}" type="presParOf" srcId="{3E3E944D-A6EC-4962-9AC1-C585A4F97BDA}" destId="{B4723E2A-4FF1-452A-BD25-8EC364F15A6F}" srcOrd="1" destOrd="0" presId="urn:microsoft.com/office/officeart/2016/7/layout/RoundedRectangleTimeline"/>
    <dgm:cxn modelId="{329635D9-081F-4DC9-88AA-E074B7400415}" type="presParOf" srcId="{3E3E944D-A6EC-4962-9AC1-C585A4F97BDA}" destId="{440E9361-37D2-4157-AF38-7B49AD23708B}" srcOrd="2" destOrd="0" presId="urn:microsoft.com/office/officeart/2016/7/layout/RoundedRectangleTimeline"/>
    <dgm:cxn modelId="{0F0D3AEA-9F0C-400E-A955-6CD1F474B6A4}" type="presParOf" srcId="{3E3E944D-A6EC-4962-9AC1-C585A4F97BDA}" destId="{C45E7B63-1C71-483E-A3A8-705CE86D4D8E}" srcOrd="3" destOrd="0" presId="urn:microsoft.com/office/officeart/2016/7/layout/RoundedRectangleTimeline"/>
    <dgm:cxn modelId="{91F0BE33-39D4-4457-A5CC-3F1682DB166D}" type="presParOf" srcId="{3E3E944D-A6EC-4962-9AC1-C585A4F97BDA}" destId="{4174F691-D9D3-451C-9893-D177DC3AED58}" srcOrd="4" destOrd="0" presId="urn:microsoft.com/office/officeart/2016/7/layout/RoundedRectangleTimelin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4381E7-0584-46DD-8108-E9BF4F2B5005}">
      <dsp:nvSpPr>
        <dsp:cNvPr id="0" name=""/>
        <dsp:cNvSpPr/>
      </dsp:nvSpPr>
      <dsp:spPr>
        <a:xfrm rot="16200000">
          <a:off x="2328055" y="314278"/>
          <a:ext cx="363378" cy="3005230"/>
        </a:xfrm>
        <a:prstGeom prst="round2SameRect">
          <a:avLst/>
        </a:prstGeom>
        <a:solidFill>
          <a:schemeClr val="accent1">
            <a:shade val="80000"/>
            <a:hueOff val="0"/>
            <a:satOff val="0"/>
            <a:lumOff val="0"/>
            <a:alphaOff val="0"/>
          </a:schemeClr>
        </a:solidFill>
        <a:ln w="22225" cap="rnd"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1">
          <a:noAutofit/>
        </a:bodyPr>
        <a:lstStyle/>
        <a:p>
          <a:pPr marL="0" lvl="0" indent="0" algn="ctr" defTabSz="488950">
            <a:lnSpc>
              <a:spcPct val="90000"/>
            </a:lnSpc>
            <a:spcBef>
              <a:spcPct val="0"/>
            </a:spcBef>
            <a:spcAft>
              <a:spcPct val="35000"/>
            </a:spcAft>
            <a:buNone/>
          </a:pPr>
          <a:r>
            <a:rPr lang="en-US" sz="1100" b="1" kern="1200" dirty="0"/>
            <a:t>2/9: API Workshop 1</a:t>
          </a:r>
        </a:p>
      </dsp:txBody>
      <dsp:txXfrm rot="5400000">
        <a:off x="1024869" y="1652943"/>
        <a:ext cx="2987491" cy="327900"/>
      </dsp:txXfrm>
    </dsp:sp>
    <dsp:sp modelId="{5A1B764B-0DC5-47CD-BDEA-9E67799496EC}">
      <dsp:nvSpPr>
        <dsp:cNvPr id="0" name=""/>
        <dsp:cNvSpPr/>
      </dsp:nvSpPr>
      <dsp:spPr>
        <a:xfrm>
          <a:off x="5385" y="0"/>
          <a:ext cx="5008717" cy="12718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83820" numCol="1" spcCol="1270" anchor="b" anchorCtr="1">
          <a:noAutofit/>
        </a:bodyPr>
        <a:lstStyle/>
        <a:p>
          <a:pPr marL="0" lvl="0" indent="0" algn="ctr" defTabSz="488950">
            <a:lnSpc>
              <a:spcPct val="90000"/>
            </a:lnSpc>
            <a:spcBef>
              <a:spcPct val="0"/>
            </a:spcBef>
            <a:spcAft>
              <a:spcPct val="35000"/>
            </a:spcAft>
            <a:buNone/>
          </a:pPr>
          <a:r>
            <a:rPr lang="en-US" sz="1100" b="1" kern="1200" dirty="0"/>
            <a:t>What are API’s and what can they do for you?</a:t>
          </a:r>
        </a:p>
      </dsp:txBody>
      <dsp:txXfrm>
        <a:off x="5385" y="0"/>
        <a:ext cx="5008717" cy="1271825"/>
      </dsp:txXfrm>
    </dsp:sp>
    <dsp:sp modelId="{122B38A3-0442-4747-820C-1F37877E2B0E}">
      <dsp:nvSpPr>
        <dsp:cNvPr id="0" name=""/>
        <dsp:cNvSpPr/>
      </dsp:nvSpPr>
      <dsp:spPr>
        <a:xfrm>
          <a:off x="2509744" y="1344501"/>
          <a:ext cx="0" cy="290702"/>
        </a:xfrm>
        <a:prstGeom prst="line">
          <a:avLst/>
        </a:prstGeom>
        <a:noFill/>
        <a:ln w="12700" cap="rnd" cmpd="sng" algn="ctr">
          <a:solidFill>
            <a:schemeClr val="accent1">
              <a:shade val="90000"/>
              <a:hueOff val="93466"/>
              <a:satOff val="1924"/>
              <a:lumOff val="8231"/>
              <a:alphaOff val="0"/>
            </a:schemeClr>
          </a:solidFill>
          <a:prstDash val="dash"/>
        </a:ln>
        <a:effectLst/>
      </dsp:spPr>
      <dsp:style>
        <a:lnRef idx="1">
          <a:scrgbClr r="0" g="0" b="0"/>
        </a:lnRef>
        <a:fillRef idx="0">
          <a:scrgbClr r="0" g="0" b="0"/>
        </a:fillRef>
        <a:effectRef idx="0">
          <a:scrgbClr r="0" g="0" b="0"/>
        </a:effectRef>
        <a:fontRef idx="minor"/>
      </dsp:style>
    </dsp:sp>
    <dsp:sp modelId="{A73181F6-69BB-4A47-8277-4671A45AC8C8}">
      <dsp:nvSpPr>
        <dsp:cNvPr id="0" name=""/>
        <dsp:cNvSpPr/>
      </dsp:nvSpPr>
      <dsp:spPr>
        <a:xfrm>
          <a:off x="2473406" y="1271825"/>
          <a:ext cx="72675" cy="72675"/>
        </a:xfrm>
        <a:prstGeom prst="ellipse">
          <a:avLst/>
        </a:prstGeom>
        <a:solidFill>
          <a:schemeClr val="accent1">
            <a:shade val="80000"/>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0804A27-188E-4A17-8FFE-97BCCA0597B8}">
      <dsp:nvSpPr>
        <dsp:cNvPr id="0" name=""/>
        <dsp:cNvSpPr/>
      </dsp:nvSpPr>
      <dsp:spPr>
        <a:xfrm>
          <a:off x="4012359" y="1635204"/>
          <a:ext cx="3005230" cy="363378"/>
        </a:xfrm>
        <a:prstGeom prst="rect">
          <a:avLst/>
        </a:prstGeom>
        <a:solidFill>
          <a:schemeClr val="accent1">
            <a:shade val="80000"/>
            <a:hueOff val="223096"/>
            <a:satOff val="-4529"/>
            <a:lumOff val="15339"/>
            <a:alphaOff val="0"/>
          </a:schemeClr>
        </a:solidFill>
        <a:ln w="22225" cap="rnd" cmpd="sng" algn="ctr">
          <a:solidFill>
            <a:schemeClr val="accent1">
              <a:shade val="80000"/>
              <a:hueOff val="223096"/>
              <a:satOff val="-4529"/>
              <a:lumOff val="15339"/>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1">
          <a:noAutofit/>
        </a:bodyPr>
        <a:lstStyle/>
        <a:p>
          <a:pPr marL="0" lvl="0" indent="0" algn="ctr" defTabSz="488950">
            <a:lnSpc>
              <a:spcPct val="90000"/>
            </a:lnSpc>
            <a:spcBef>
              <a:spcPct val="0"/>
            </a:spcBef>
            <a:spcAft>
              <a:spcPct val="35000"/>
            </a:spcAft>
            <a:buNone/>
          </a:pPr>
          <a:r>
            <a:rPr lang="en-US" sz="1100" kern="1200" dirty="0"/>
            <a:t>2/21: API Workshop 2</a:t>
          </a:r>
        </a:p>
      </dsp:txBody>
      <dsp:txXfrm>
        <a:off x="4012359" y="1635204"/>
        <a:ext cx="3005230" cy="363378"/>
      </dsp:txXfrm>
    </dsp:sp>
    <dsp:sp modelId="{DF65791B-462E-4589-B98D-F60587330CA8}">
      <dsp:nvSpPr>
        <dsp:cNvPr id="0" name=""/>
        <dsp:cNvSpPr/>
      </dsp:nvSpPr>
      <dsp:spPr>
        <a:xfrm>
          <a:off x="3010616" y="2361961"/>
          <a:ext cx="5008717" cy="12718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83820" rIns="0" bIns="0" numCol="1" spcCol="1270" anchor="t" anchorCtr="1">
          <a:noAutofit/>
        </a:bodyPr>
        <a:lstStyle/>
        <a:p>
          <a:pPr marL="0" lvl="0" indent="0" algn="ctr" defTabSz="488950">
            <a:lnSpc>
              <a:spcPct val="90000"/>
            </a:lnSpc>
            <a:spcBef>
              <a:spcPct val="0"/>
            </a:spcBef>
            <a:spcAft>
              <a:spcPct val="35000"/>
            </a:spcAft>
            <a:buNone/>
          </a:pPr>
          <a:r>
            <a:rPr lang="en-US" sz="1100" kern="1200" dirty="0"/>
            <a:t>Practical Application of the Twitter API</a:t>
          </a:r>
        </a:p>
      </dsp:txBody>
      <dsp:txXfrm>
        <a:off x="3010616" y="2361961"/>
        <a:ext cx="5008717" cy="1271825"/>
      </dsp:txXfrm>
    </dsp:sp>
    <dsp:sp modelId="{DBA410EB-5F61-4F46-92D9-C5B0AA59EE15}">
      <dsp:nvSpPr>
        <dsp:cNvPr id="0" name=""/>
        <dsp:cNvSpPr/>
      </dsp:nvSpPr>
      <dsp:spPr>
        <a:xfrm>
          <a:off x="5514975" y="1998582"/>
          <a:ext cx="0" cy="290702"/>
        </a:xfrm>
        <a:prstGeom prst="line">
          <a:avLst/>
        </a:prstGeom>
        <a:noFill/>
        <a:ln w="12700" cap="rnd" cmpd="sng" algn="ctr">
          <a:solidFill>
            <a:schemeClr val="accent1">
              <a:shade val="90000"/>
              <a:hueOff val="140199"/>
              <a:satOff val="2886"/>
              <a:lumOff val="12346"/>
              <a:alphaOff val="0"/>
            </a:schemeClr>
          </a:solidFill>
          <a:prstDash val="dash"/>
        </a:ln>
        <a:effectLst/>
      </dsp:spPr>
      <dsp:style>
        <a:lnRef idx="1">
          <a:scrgbClr r="0" g="0" b="0"/>
        </a:lnRef>
        <a:fillRef idx="0">
          <a:scrgbClr r="0" g="0" b="0"/>
        </a:fillRef>
        <a:effectRef idx="0">
          <a:scrgbClr r="0" g="0" b="0"/>
        </a:effectRef>
        <a:fontRef idx="minor"/>
      </dsp:style>
    </dsp:sp>
    <dsp:sp modelId="{E1220EDB-B75C-43A5-B862-97E4C09130A7}">
      <dsp:nvSpPr>
        <dsp:cNvPr id="0" name=""/>
        <dsp:cNvSpPr/>
      </dsp:nvSpPr>
      <dsp:spPr>
        <a:xfrm>
          <a:off x="5478637" y="2289285"/>
          <a:ext cx="72675" cy="72675"/>
        </a:xfrm>
        <a:prstGeom prst="ellipse">
          <a:avLst/>
        </a:prstGeom>
        <a:solidFill>
          <a:schemeClr val="accent1">
            <a:shade val="80000"/>
            <a:hueOff val="223096"/>
            <a:satOff val="-4529"/>
            <a:lumOff val="15339"/>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66B79CB-1A41-4F5C-BF91-58D94BF93913}">
      <dsp:nvSpPr>
        <dsp:cNvPr id="0" name=""/>
        <dsp:cNvSpPr/>
      </dsp:nvSpPr>
      <dsp:spPr>
        <a:xfrm rot="5400000">
          <a:off x="8338516" y="314278"/>
          <a:ext cx="363378" cy="3005230"/>
        </a:xfrm>
        <a:prstGeom prst="round2SameRect">
          <a:avLst/>
        </a:prstGeom>
        <a:solidFill>
          <a:schemeClr val="accent1">
            <a:shade val="80000"/>
            <a:hueOff val="446191"/>
            <a:satOff val="-9058"/>
            <a:lumOff val="30677"/>
            <a:alphaOff val="0"/>
          </a:schemeClr>
        </a:solidFill>
        <a:ln w="22225" cap="rnd" cmpd="sng" algn="ctr">
          <a:solidFill>
            <a:schemeClr val="accent1">
              <a:shade val="80000"/>
              <a:hueOff val="446191"/>
              <a:satOff val="-9058"/>
              <a:lumOff val="30677"/>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1">
          <a:noAutofit/>
        </a:bodyPr>
        <a:lstStyle/>
        <a:p>
          <a:pPr marL="0" lvl="0" indent="0" algn="ctr" defTabSz="488950">
            <a:lnSpc>
              <a:spcPct val="90000"/>
            </a:lnSpc>
            <a:spcBef>
              <a:spcPct val="0"/>
            </a:spcBef>
            <a:spcAft>
              <a:spcPct val="35000"/>
            </a:spcAft>
            <a:buNone/>
          </a:pPr>
          <a:r>
            <a:rPr lang="en-US" sz="1100" kern="1200" dirty="0"/>
            <a:t>TBD: API Workshop 3</a:t>
          </a:r>
        </a:p>
      </dsp:txBody>
      <dsp:txXfrm rot="-5400000">
        <a:off x="7017591" y="1652943"/>
        <a:ext cx="2987491" cy="327900"/>
      </dsp:txXfrm>
    </dsp:sp>
    <dsp:sp modelId="{B4723E2A-4FF1-452A-BD25-8EC364F15A6F}">
      <dsp:nvSpPr>
        <dsp:cNvPr id="0" name=""/>
        <dsp:cNvSpPr/>
      </dsp:nvSpPr>
      <dsp:spPr>
        <a:xfrm>
          <a:off x="6015846" y="0"/>
          <a:ext cx="5008717" cy="12718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83820" numCol="1" spcCol="1270" anchor="b" anchorCtr="1">
          <a:noAutofit/>
        </a:bodyPr>
        <a:lstStyle/>
        <a:p>
          <a:pPr marL="0" lvl="0" indent="0" algn="ctr" defTabSz="488950">
            <a:lnSpc>
              <a:spcPct val="90000"/>
            </a:lnSpc>
            <a:spcBef>
              <a:spcPct val="0"/>
            </a:spcBef>
            <a:spcAft>
              <a:spcPct val="35000"/>
            </a:spcAft>
            <a:buNone/>
          </a:pPr>
          <a:r>
            <a:rPr lang="en-US" sz="1100" kern="1200" dirty="0"/>
            <a:t>Research Design and Data Collection</a:t>
          </a:r>
        </a:p>
      </dsp:txBody>
      <dsp:txXfrm>
        <a:off x="6015846" y="0"/>
        <a:ext cx="5008717" cy="1271825"/>
      </dsp:txXfrm>
    </dsp:sp>
    <dsp:sp modelId="{440E9361-37D2-4157-AF38-7B49AD23708B}">
      <dsp:nvSpPr>
        <dsp:cNvPr id="0" name=""/>
        <dsp:cNvSpPr/>
      </dsp:nvSpPr>
      <dsp:spPr>
        <a:xfrm>
          <a:off x="8520205" y="1344501"/>
          <a:ext cx="0" cy="290702"/>
        </a:xfrm>
        <a:prstGeom prst="line">
          <a:avLst/>
        </a:prstGeom>
        <a:noFill/>
        <a:ln w="12700" cap="rnd" cmpd="sng" algn="ctr">
          <a:solidFill>
            <a:schemeClr val="accent1">
              <a:shade val="90000"/>
              <a:hueOff val="186931"/>
              <a:satOff val="3848"/>
              <a:lumOff val="16461"/>
              <a:alphaOff val="0"/>
            </a:schemeClr>
          </a:solidFill>
          <a:prstDash val="dash"/>
        </a:ln>
        <a:effectLst/>
      </dsp:spPr>
      <dsp:style>
        <a:lnRef idx="1">
          <a:scrgbClr r="0" g="0" b="0"/>
        </a:lnRef>
        <a:fillRef idx="0">
          <a:scrgbClr r="0" g="0" b="0"/>
        </a:fillRef>
        <a:effectRef idx="0">
          <a:scrgbClr r="0" g="0" b="0"/>
        </a:effectRef>
        <a:fontRef idx="minor"/>
      </dsp:style>
    </dsp:sp>
    <dsp:sp modelId="{C45E7B63-1C71-483E-A3A8-705CE86D4D8E}">
      <dsp:nvSpPr>
        <dsp:cNvPr id="0" name=""/>
        <dsp:cNvSpPr/>
      </dsp:nvSpPr>
      <dsp:spPr>
        <a:xfrm>
          <a:off x="8483867" y="1271825"/>
          <a:ext cx="72675" cy="72675"/>
        </a:xfrm>
        <a:prstGeom prst="ellipse">
          <a:avLst/>
        </a:prstGeom>
        <a:solidFill>
          <a:schemeClr val="accent1">
            <a:shade val="80000"/>
            <a:hueOff val="446191"/>
            <a:satOff val="-9058"/>
            <a:lumOff val="30677"/>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4381E7-0584-46DD-8108-E9BF4F2B5005}">
      <dsp:nvSpPr>
        <dsp:cNvPr id="0" name=""/>
        <dsp:cNvSpPr/>
      </dsp:nvSpPr>
      <dsp:spPr>
        <a:xfrm rot="16200000">
          <a:off x="2328055" y="314278"/>
          <a:ext cx="363378" cy="3005230"/>
        </a:xfrm>
        <a:prstGeom prst="round2SameRect">
          <a:avLst/>
        </a:prstGeom>
        <a:solidFill>
          <a:schemeClr val="accent1">
            <a:shade val="80000"/>
            <a:hueOff val="0"/>
            <a:satOff val="0"/>
            <a:lumOff val="0"/>
            <a:alphaOff val="0"/>
          </a:schemeClr>
        </a:solidFill>
        <a:ln w="22225" cap="rnd"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1">
          <a:noAutofit/>
        </a:bodyPr>
        <a:lstStyle/>
        <a:p>
          <a:pPr marL="0" lvl="0" indent="0" algn="ctr" defTabSz="488950">
            <a:lnSpc>
              <a:spcPct val="90000"/>
            </a:lnSpc>
            <a:spcBef>
              <a:spcPct val="0"/>
            </a:spcBef>
            <a:spcAft>
              <a:spcPct val="35000"/>
            </a:spcAft>
            <a:buNone/>
          </a:pPr>
          <a:r>
            <a:rPr lang="en-US" sz="1100" kern="1200" dirty="0"/>
            <a:t>2/9: API Workshop 1</a:t>
          </a:r>
        </a:p>
      </dsp:txBody>
      <dsp:txXfrm rot="5400000">
        <a:off x="1024869" y="1652943"/>
        <a:ext cx="2987491" cy="327900"/>
      </dsp:txXfrm>
    </dsp:sp>
    <dsp:sp modelId="{5A1B764B-0DC5-47CD-BDEA-9E67799496EC}">
      <dsp:nvSpPr>
        <dsp:cNvPr id="0" name=""/>
        <dsp:cNvSpPr/>
      </dsp:nvSpPr>
      <dsp:spPr>
        <a:xfrm>
          <a:off x="5385" y="0"/>
          <a:ext cx="5008717" cy="12718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83820" numCol="1" spcCol="1270" anchor="b" anchorCtr="1">
          <a:noAutofit/>
        </a:bodyPr>
        <a:lstStyle/>
        <a:p>
          <a:pPr marL="0" lvl="0" indent="0" algn="ctr" defTabSz="488950">
            <a:lnSpc>
              <a:spcPct val="90000"/>
            </a:lnSpc>
            <a:spcBef>
              <a:spcPct val="0"/>
            </a:spcBef>
            <a:spcAft>
              <a:spcPct val="35000"/>
            </a:spcAft>
            <a:buNone/>
          </a:pPr>
          <a:r>
            <a:rPr lang="en-US" sz="1100" kern="1200" dirty="0"/>
            <a:t>What are API’s and what can they do for you?</a:t>
          </a:r>
        </a:p>
      </dsp:txBody>
      <dsp:txXfrm>
        <a:off x="5385" y="0"/>
        <a:ext cx="5008717" cy="1271825"/>
      </dsp:txXfrm>
    </dsp:sp>
    <dsp:sp modelId="{122B38A3-0442-4747-820C-1F37877E2B0E}">
      <dsp:nvSpPr>
        <dsp:cNvPr id="0" name=""/>
        <dsp:cNvSpPr/>
      </dsp:nvSpPr>
      <dsp:spPr>
        <a:xfrm>
          <a:off x="2509744" y="1344501"/>
          <a:ext cx="0" cy="290702"/>
        </a:xfrm>
        <a:prstGeom prst="line">
          <a:avLst/>
        </a:prstGeom>
        <a:noFill/>
        <a:ln w="12700" cap="rnd" cmpd="sng" algn="ctr">
          <a:solidFill>
            <a:schemeClr val="accent1">
              <a:shade val="90000"/>
              <a:hueOff val="93466"/>
              <a:satOff val="1924"/>
              <a:lumOff val="8231"/>
              <a:alphaOff val="0"/>
            </a:schemeClr>
          </a:solidFill>
          <a:prstDash val="dash"/>
        </a:ln>
        <a:effectLst/>
      </dsp:spPr>
      <dsp:style>
        <a:lnRef idx="1">
          <a:scrgbClr r="0" g="0" b="0"/>
        </a:lnRef>
        <a:fillRef idx="0">
          <a:scrgbClr r="0" g="0" b="0"/>
        </a:fillRef>
        <a:effectRef idx="0">
          <a:scrgbClr r="0" g="0" b="0"/>
        </a:effectRef>
        <a:fontRef idx="minor"/>
      </dsp:style>
    </dsp:sp>
    <dsp:sp modelId="{A73181F6-69BB-4A47-8277-4671A45AC8C8}">
      <dsp:nvSpPr>
        <dsp:cNvPr id="0" name=""/>
        <dsp:cNvSpPr/>
      </dsp:nvSpPr>
      <dsp:spPr>
        <a:xfrm>
          <a:off x="2473406" y="1271825"/>
          <a:ext cx="72675" cy="72675"/>
        </a:xfrm>
        <a:prstGeom prst="ellipse">
          <a:avLst/>
        </a:prstGeom>
        <a:solidFill>
          <a:schemeClr val="accent1">
            <a:shade val="80000"/>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0804A27-188E-4A17-8FFE-97BCCA0597B8}">
      <dsp:nvSpPr>
        <dsp:cNvPr id="0" name=""/>
        <dsp:cNvSpPr/>
      </dsp:nvSpPr>
      <dsp:spPr>
        <a:xfrm>
          <a:off x="4012359" y="1635204"/>
          <a:ext cx="3005230" cy="363378"/>
        </a:xfrm>
        <a:prstGeom prst="rect">
          <a:avLst/>
        </a:prstGeom>
        <a:solidFill>
          <a:schemeClr val="accent1">
            <a:shade val="80000"/>
            <a:hueOff val="223096"/>
            <a:satOff val="-4529"/>
            <a:lumOff val="15339"/>
            <a:alphaOff val="0"/>
          </a:schemeClr>
        </a:solidFill>
        <a:ln w="22225" cap="rnd" cmpd="sng" algn="ctr">
          <a:solidFill>
            <a:schemeClr val="accent1">
              <a:shade val="80000"/>
              <a:hueOff val="223096"/>
              <a:satOff val="-4529"/>
              <a:lumOff val="15339"/>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1">
          <a:noAutofit/>
        </a:bodyPr>
        <a:lstStyle/>
        <a:p>
          <a:pPr marL="0" lvl="0" indent="0" algn="ctr" defTabSz="488950">
            <a:lnSpc>
              <a:spcPct val="90000"/>
            </a:lnSpc>
            <a:spcBef>
              <a:spcPct val="0"/>
            </a:spcBef>
            <a:spcAft>
              <a:spcPct val="35000"/>
            </a:spcAft>
            <a:buNone/>
          </a:pPr>
          <a:r>
            <a:rPr lang="en-US" sz="1100" kern="1200" dirty="0"/>
            <a:t>2/21: API Workshop 2</a:t>
          </a:r>
        </a:p>
      </dsp:txBody>
      <dsp:txXfrm>
        <a:off x="4012359" y="1635204"/>
        <a:ext cx="3005230" cy="363378"/>
      </dsp:txXfrm>
    </dsp:sp>
    <dsp:sp modelId="{DF65791B-462E-4589-B98D-F60587330CA8}">
      <dsp:nvSpPr>
        <dsp:cNvPr id="0" name=""/>
        <dsp:cNvSpPr/>
      </dsp:nvSpPr>
      <dsp:spPr>
        <a:xfrm>
          <a:off x="3010616" y="2361961"/>
          <a:ext cx="5008717" cy="12718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83820" rIns="0" bIns="0" numCol="1" spcCol="1270" anchor="t" anchorCtr="1">
          <a:noAutofit/>
        </a:bodyPr>
        <a:lstStyle/>
        <a:p>
          <a:pPr marL="0" lvl="0" indent="0" algn="ctr" defTabSz="488950">
            <a:lnSpc>
              <a:spcPct val="90000"/>
            </a:lnSpc>
            <a:spcBef>
              <a:spcPct val="0"/>
            </a:spcBef>
            <a:spcAft>
              <a:spcPct val="35000"/>
            </a:spcAft>
            <a:buNone/>
          </a:pPr>
          <a:r>
            <a:rPr lang="en-US" sz="1100" kern="1200" dirty="0"/>
            <a:t>Practical Application of the Twitter API</a:t>
          </a:r>
        </a:p>
      </dsp:txBody>
      <dsp:txXfrm>
        <a:off x="3010616" y="2361961"/>
        <a:ext cx="5008717" cy="1271825"/>
      </dsp:txXfrm>
    </dsp:sp>
    <dsp:sp modelId="{DBA410EB-5F61-4F46-92D9-C5B0AA59EE15}">
      <dsp:nvSpPr>
        <dsp:cNvPr id="0" name=""/>
        <dsp:cNvSpPr/>
      </dsp:nvSpPr>
      <dsp:spPr>
        <a:xfrm>
          <a:off x="5514975" y="1998582"/>
          <a:ext cx="0" cy="290702"/>
        </a:xfrm>
        <a:prstGeom prst="line">
          <a:avLst/>
        </a:prstGeom>
        <a:noFill/>
        <a:ln w="12700" cap="rnd" cmpd="sng" algn="ctr">
          <a:solidFill>
            <a:schemeClr val="accent1">
              <a:shade val="90000"/>
              <a:hueOff val="140199"/>
              <a:satOff val="2886"/>
              <a:lumOff val="12346"/>
              <a:alphaOff val="0"/>
            </a:schemeClr>
          </a:solidFill>
          <a:prstDash val="dash"/>
        </a:ln>
        <a:effectLst/>
      </dsp:spPr>
      <dsp:style>
        <a:lnRef idx="1">
          <a:scrgbClr r="0" g="0" b="0"/>
        </a:lnRef>
        <a:fillRef idx="0">
          <a:scrgbClr r="0" g="0" b="0"/>
        </a:fillRef>
        <a:effectRef idx="0">
          <a:scrgbClr r="0" g="0" b="0"/>
        </a:effectRef>
        <a:fontRef idx="minor"/>
      </dsp:style>
    </dsp:sp>
    <dsp:sp modelId="{E1220EDB-B75C-43A5-B862-97E4C09130A7}">
      <dsp:nvSpPr>
        <dsp:cNvPr id="0" name=""/>
        <dsp:cNvSpPr/>
      </dsp:nvSpPr>
      <dsp:spPr>
        <a:xfrm>
          <a:off x="5478637" y="2289285"/>
          <a:ext cx="72675" cy="72675"/>
        </a:xfrm>
        <a:prstGeom prst="ellipse">
          <a:avLst/>
        </a:prstGeom>
        <a:solidFill>
          <a:schemeClr val="accent1">
            <a:shade val="80000"/>
            <a:hueOff val="223096"/>
            <a:satOff val="-4529"/>
            <a:lumOff val="15339"/>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66B79CB-1A41-4F5C-BF91-58D94BF93913}">
      <dsp:nvSpPr>
        <dsp:cNvPr id="0" name=""/>
        <dsp:cNvSpPr/>
      </dsp:nvSpPr>
      <dsp:spPr>
        <a:xfrm rot="5400000">
          <a:off x="8338516" y="314278"/>
          <a:ext cx="363378" cy="3005230"/>
        </a:xfrm>
        <a:prstGeom prst="round2SameRect">
          <a:avLst/>
        </a:prstGeom>
        <a:solidFill>
          <a:schemeClr val="accent1">
            <a:shade val="80000"/>
            <a:hueOff val="446191"/>
            <a:satOff val="-9058"/>
            <a:lumOff val="30677"/>
            <a:alphaOff val="0"/>
          </a:schemeClr>
        </a:solidFill>
        <a:ln w="22225" cap="rnd" cmpd="sng" algn="ctr">
          <a:solidFill>
            <a:schemeClr val="accent1">
              <a:shade val="80000"/>
              <a:hueOff val="446191"/>
              <a:satOff val="-9058"/>
              <a:lumOff val="30677"/>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1">
          <a:noAutofit/>
        </a:bodyPr>
        <a:lstStyle/>
        <a:p>
          <a:pPr marL="0" lvl="0" indent="0" algn="ctr" defTabSz="488950">
            <a:lnSpc>
              <a:spcPct val="90000"/>
            </a:lnSpc>
            <a:spcBef>
              <a:spcPct val="0"/>
            </a:spcBef>
            <a:spcAft>
              <a:spcPct val="35000"/>
            </a:spcAft>
            <a:buNone/>
          </a:pPr>
          <a:r>
            <a:rPr lang="en-US" sz="1100" kern="1200" dirty="0"/>
            <a:t>TBD: API Workshop 3</a:t>
          </a:r>
        </a:p>
      </dsp:txBody>
      <dsp:txXfrm rot="-5400000">
        <a:off x="7017591" y="1652943"/>
        <a:ext cx="2987491" cy="327900"/>
      </dsp:txXfrm>
    </dsp:sp>
    <dsp:sp modelId="{B4723E2A-4FF1-452A-BD25-8EC364F15A6F}">
      <dsp:nvSpPr>
        <dsp:cNvPr id="0" name=""/>
        <dsp:cNvSpPr/>
      </dsp:nvSpPr>
      <dsp:spPr>
        <a:xfrm>
          <a:off x="6015846" y="0"/>
          <a:ext cx="5008717" cy="12718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83820" numCol="1" spcCol="1270" anchor="b" anchorCtr="1">
          <a:noAutofit/>
        </a:bodyPr>
        <a:lstStyle/>
        <a:p>
          <a:pPr marL="0" lvl="0" indent="0" algn="ctr" defTabSz="488950">
            <a:lnSpc>
              <a:spcPct val="90000"/>
            </a:lnSpc>
            <a:spcBef>
              <a:spcPct val="0"/>
            </a:spcBef>
            <a:spcAft>
              <a:spcPct val="35000"/>
            </a:spcAft>
            <a:buNone/>
          </a:pPr>
          <a:r>
            <a:rPr lang="en-US" sz="1100" kern="1200" dirty="0"/>
            <a:t>Research Design and Data Collection</a:t>
          </a:r>
        </a:p>
      </dsp:txBody>
      <dsp:txXfrm>
        <a:off x="6015846" y="0"/>
        <a:ext cx="5008717" cy="1271825"/>
      </dsp:txXfrm>
    </dsp:sp>
    <dsp:sp modelId="{440E9361-37D2-4157-AF38-7B49AD23708B}">
      <dsp:nvSpPr>
        <dsp:cNvPr id="0" name=""/>
        <dsp:cNvSpPr/>
      </dsp:nvSpPr>
      <dsp:spPr>
        <a:xfrm>
          <a:off x="8520205" y="1344501"/>
          <a:ext cx="0" cy="290702"/>
        </a:xfrm>
        <a:prstGeom prst="line">
          <a:avLst/>
        </a:prstGeom>
        <a:noFill/>
        <a:ln w="12700" cap="rnd" cmpd="sng" algn="ctr">
          <a:solidFill>
            <a:schemeClr val="accent1">
              <a:shade val="90000"/>
              <a:hueOff val="186931"/>
              <a:satOff val="3848"/>
              <a:lumOff val="16461"/>
              <a:alphaOff val="0"/>
            </a:schemeClr>
          </a:solidFill>
          <a:prstDash val="dash"/>
        </a:ln>
        <a:effectLst/>
      </dsp:spPr>
      <dsp:style>
        <a:lnRef idx="1">
          <a:scrgbClr r="0" g="0" b="0"/>
        </a:lnRef>
        <a:fillRef idx="0">
          <a:scrgbClr r="0" g="0" b="0"/>
        </a:fillRef>
        <a:effectRef idx="0">
          <a:scrgbClr r="0" g="0" b="0"/>
        </a:effectRef>
        <a:fontRef idx="minor"/>
      </dsp:style>
    </dsp:sp>
    <dsp:sp modelId="{C45E7B63-1C71-483E-A3A8-705CE86D4D8E}">
      <dsp:nvSpPr>
        <dsp:cNvPr id="0" name=""/>
        <dsp:cNvSpPr/>
      </dsp:nvSpPr>
      <dsp:spPr>
        <a:xfrm>
          <a:off x="8483867" y="1271825"/>
          <a:ext cx="72675" cy="72675"/>
        </a:xfrm>
        <a:prstGeom prst="ellipse">
          <a:avLst/>
        </a:prstGeom>
        <a:solidFill>
          <a:schemeClr val="accent1">
            <a:shade val="80000"/>
            <a:hueOff val="446191"/>
            <a:satOff val="-9058"/>
            <a:lumOff val="30677"/>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6/7/layout/RoundedRectangleTimeline">
  <dgm:title val="Rounded Rectangle Timeline"/>
  <dgm:desc val="Use to show a list of events in chronological order. An invisible box contains the description while the date is shown in rectangles, except for the first and last node where the corners of the rectangle are rounded. It can display large amount of text and long descriptive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 val="18"/>
      <dgm:constr type="primFontSz" for="des" forName="Childtext" val="18"/>
      <dgm:constr type="primFontSz" for="des" forName="Childtext" refType="primFontSz" refFor="des" refForName="parent" op="lte"/>
      <dgm:constr type="w" for="ch" forName="composite" refType="w"/>
      <dgm:constr type="h" for="ch" forName="composite" refType="h"/>
      <dgm:constr type="w" for="ch" forName="spaceBetweenRectangles" refType="w" refFor="ch" refForName="composite" fact="-0.4"/>
      <dgm:constr type="w" for="ch" ptType="sibTrans" op="equ"/>
      <dgm:constr type="primFontSz" for="des" forName="parent" op="equ"/>
      <dgm:constr type="primFontSz" for="des" forName="Childtext" op="equ"/>
      <dgm:constr type="primFontSz" for="des" forName="parent1" val="18"/>
      <dgm:constr type="primFontSz" for="des" forName="Childtext1" val="18"/>
      <dgm:constr type="primFontSz" for="des" forName="Childtext1" refType="primFontSz" refFor="des" refForName="parent1" op="lte"/>
      <dgm:constr type="w" for="ch" forName="composite1" refType="w"/>
      <dgm:constr type="h" for="ch" forName="composite1" refType="h"/>
      <dgm:constr type="w" for="ch" forName="spaceBetweenRectangles1" refType="w" refFor="ch" refForName="composite1" fact="-0.4"/>
      <dgm:constr type="primFontSz" for="des" forName="parent1" op="equ"/>
      <dgm:constr type="primFontSz" for="des" forName="Childtext1" op="equ"/>
    </dgm:constrLst>
    <dgm:choose name="layoutByNodeCnt">
      <dgm:if name="twoOrLessNodes" axis="ch" ptType="node" func="cnt" op="lte" val="2">
        <dgm:forEach name="nodesForEach" axis="ch" ptType="node">
          <dgm:layoutNode name="composite">
            <dgm:alg type="composite"/>
            <dgm:shape xmlns:r="http://schemas.openxmlformats.org/officeDocument/2006/relationships" r:blip="">
              <dgm:adjLst/>
            </dgm:shape>
            <dgm:choose name="casesForFirstAndLastNode1">
              <dgm:if name="startNode1" axis="self" ptType="node" func="pos" op="equ" val="1">
                <dgm:choose name="removeLineWhenOnlyOneNode1">
                  <dgm:if name="ifOnlyOneNode1" axis="followSib" ptType="node" func="cnt" op="equ" val="0">
                    <dgm:constrLst>
                      <dgm:constr type="w" for="ch" forName="parent" refType="w" fact="0.95"/>
                      <dgm:constr type="l" for="ch" forName="parent" refType="w" fact="0.025"/>
                      <dgm:constr type="t" for="ch" forName="parent" refType="h" fact="0.45"/>
                      <dgm:constr type="h" for="ch" forName="parent" refType="h" fact="0.1"/>
                      <dgm:constr type="l" for="ch" forName="Childtext" refType="w" fact="0.025"/>
                      <dgm:constr type="w" for="ch" forName="Childtext" refType="w" fact="0.95"/>
                      <dgm:constr type="h" for="ch" forName="Childtext" refType="h" fact="0.35"/>
                      <dgm:constr type="w" for="ch" forName="ConnectLine"/>
                      <dgm:constr type="h" for="ch" forName="ConnectLine" refType="h" fact="0.08"/>
                      <dgm:constr type="t" for="ch" forName="ConnectLine" refType="h" fact="0.37"/>
                      <dgm:constr type="ctrX" for="ch" forName="ConnectLine" refType="w" fact="0.5"/>
                      <dgm:constr type="w" for="ch" forName="ConnectLineEnd" refType="h" fact="0.02"/>
                      <dgm:constr type="h" for="ch" forName="ConnectLineEnd" refType="h" fact="0.02"/>
                      <dgm:constr type="t" for="ch" forName="ConnectLineEnd" refType="h" fact="0.35"/>
                      <dgm:constr type="ctrX" for="ch" forName="ConnectLineEnd" refType="w" fact="0.5"/>
                      <dgm:constr type="w" for="ch" forName="EmptyPane" refType="w"/>
                      <dgm:constr type="t" for="ch" forName="EmptyPane" refType="h" fact="0.55"/>
                      <dgm:constr type="h" for="ch" forName="EmptyPane" refType="h" fact="0.45"/>
                    </dgm:constrLst>
                  </dgm:if>
                  <dgm:else name="ifMoreThanOneNode1">
                    <dgm:constrLst>
                      <dgm:constr type="w" for="ch" forName="parent" refType="w" fact="0.6"/>
                      <dgm:constr type="l" for="ch" forName="parent" refType="w" fact="0.2"/>
                      <dgm:constr type="t" for="ch" forName="parent" refType="h" fact="0.45"/>
                      <dgm:constr type="h" for="ch" forName="parent" refType="h" fact="0.1"/>
                      <dgm:constr type="l" for="ch" forName="Childtext" refType="w" fact="0.2"/>
                      <dgm:constr type="w" for="ch" forName="Childtext" refType="w" fact="0.6"/>
                      <dgm:constr type="h" for="ch" forName="Childtext" refType="h" fact="0.35"/>
                      <dgm:constr type="w" for="ch" forName="ConnectLine"/>
                      <dgm:constr type="h" for="ch" forName="ConnectLine" refType="h" fact="0.08"/>
                      <dgm:constr type="t" for="ch" forName="ConnectLine" refType="h" fact="0.37"/>
                      <dgm:constr type="ctrX" for="ch" forName="ConnectLine" refType="w" fact="0.5"/>
                      <dgm:constr type="w" for="ch" forName="ConnectLineEnd" refType="h" fact="0.02"/>
                      <dgm:constr type="h" for="ch" forName="ConnectLineEnd" refType="h" fact="0.02"/>
                      <dgm:constr type="t" for="ch" forName="ConnectLineEnd" refType="h" fact="0.35"/>
                      <dgm:constr type="ctrX" for="ch" forName="ConnectLineEnd" refType="w" fact="0.5"/>
                      <dgm:constr type="w" for="ch" forName="EmptyPane" refType="w"/>
                      <dgm:constr type="t" for="ch" forName="EmptyPane" refType="h" fact="0.55"/>
                      <dgm:constr type="h" for="ch" forName="EmptyPane" refType="h" fact="0.45"/>
                    </dgm:constrLst>
                  </dgm:else>
                </dgm:choose>
              </dgm:if>
              <dgm:else name="notStartNode1">
                <dgm:constrLst>
                  <dgm:constr type="w" for="ch" forName="parent" refType="w" fact="0.6"/>
                  <dgm:constr type="l" for="ch" forName="parent" refType="w" fact="0.2"/>
                  <dgm:constr type="t" for="ch" forName="parent" refType="h" fact="0.45"/>
                  <dgm:constr type="h" for="ch" forName="parent" refType="h" fact="0.1"/>
                  <dgm:constr type="l" for="ch" forName="Childtext" refType="w" fact="0.2"/>
                  <dgm:constr type="w" for="ch" forName="Childtext" refType="w" fact="0.6"/>
                  <dgm:constr type="h" for="ch" forName="Childtext" refType="h" fact="0.35"/>
                  <dgm:constr type="t" for="ch" forName="Childtext" refType="h" fact="0.65"/>
                  <dgm:constr type="w" for="ch" forName="ConnectLine"/>
                  <dgm:constr type="h" for="ch" forName="ConnectLine" refType="h" fact="0.08"/>
                  <dgm:constr type="t" for="ch" forName="ConnectLine" refType="h" fact="0.55"/>
                  <dgm:constr type="ctrX" for="ch" forName="ConnectLine" refType="w" fact="0.5"/>
                  <dgm:constr type="w" for="ch" forName="ConnectLineEnd" refType="h" fact="0.02"/>
                  <dgm:constr type="h" for="ch" forName="ConnectLineEnd" refType="h" fact="0.02"/>
                  <dgm:constr type="b" for="ch" forName="ConnectLineEnd" refType="h" fact="0.65"/>
                  <dgm:constr type="ctrX" for="ch" forName="ConnectLineEnd" refType="w" fact="0.5"/>
                  <dgm:constr type="w" for="ch" forName="EmptyPane" refType="w"/>
                  <dgm:constr type="h" for="ch" forName="EmptyPane" refType="h" fact="0.45"/>
                </dgm:constrLst>
              </dgm:else>
            </dgm:choose>
            <dgm:layoutNode name="parent" styleLbl="alignNode1">
              <dgm:varLst>
                <dgm:chMax val="1"/>
                <dgm:chPref val="1"/>
                <dgm:bulletEnabled val="1"/>
              </dgm:varLst>
              <dgm:alg type="tx">
                <dgm:param type="txAnchorHorz" val="ctr"/>
                <dgm:param type="txAnchorVert" val="mid"/>
                <dgm:param type="parTxLTRAlign" val="ctr"/>
                <dgm:param type="parTxRTLAlign" val="ctr"/>
              </dgm:alg>
              <dgm:choose name="casesForFirstAndLastNode">
                <dgm:if name="startNode" axis="self" ptType="node" func="pos" op="equ" val="1">
                  <dgm:choose name="removeLineWhenOnlyOneNode">
                    <dgm:if name="ifOnlyOneNode" axis="followSib" ptType="node" func="cnt" op="equ" val="0">
                      <dgm:shape xmlns:r="http://schemas.openxmlformats.org/officeDocument/2006/relationships" type="roundRect" r:blip="">
                        <dgm:adjLst/>
                      </dgm:shape>
                    </dgm:if>
                    <dgm:else name="ifMoreThanOneNode">
                      <dgm:choose name="Name18">
                        <dgm:if name="Name19" func="var" arg="dir" op="equ" val="norm">
                          <dgm:shape xmlns:r="http://schemas.openxmlformats.org/officeDocument/2006/relationships" rot="-90" type="round2SameRect" r:blip="">
                            <dgm:adjLst/>
                          </dgm:shape>
                        </dgm:if>
                        <dgm:else name="Name20">
                          <dgm:shape xmlns:r="http://schemas.openxmlformats.org/officeDocument/2006/relationships" rot="90" type="round2SameRect" r:blip="">
                            <dgm:adjLst/>
                          </dgm:shape>
                        </dgm:else>
                      </dgm:choose>
                    </dgm:else>
                  </dgm:choose>
                </dgm:if>
                <dgm:else name="notStartNode">
                  <dgm:choose name="Name22">
                    <dgm:if name="Name23" axis="self" ptType="node" func="revPos" op="equ" val="1">
                      <dgm:choose name="Name24">
                        <dgm:if name="Name25" func="var" arg="dir" op="equ" val="norm">
                          <dgm:shape xmlns:r="http://schemas.openxmlformats.org/officeDocument/2006/relationships" rot="90" type="round2SameRect" r:blip="">
                            <dgm:adjLst/>
                          </dgm:shape>
                        </dgm:if>
                        <dgm:else name="Name26">
                          <dgm:shape xmlns:r="http://schemas.openxmlformats.org/officeDocument/2006/relationships" rot="-90" type="round2SameRect" r:blip="">
                            <dgm:adjLst/>
                          </dgm:shape>
                        </dgm:else>
                      </dgm:choose>
                    </dgm:if>
                    <dgm:else name="Name27">
                      <dgm:shape xmlns:r="http://schemas.openxmlformats.org/officeDocument/2006/relationships" type="rect" r:blip="">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 styleLbl="revTx">
              <dgm:varLst>
                <dgm:bulletEnabled val="1"/>
              </dgm:varLst>
              <dgm:choose name="casesForTxtDirLogic">
                <dgm:if name="Name77" axis="self" ptType="node" func="posOdd" op="equ" val="1">
                  <dgm:alg type="tx">
                    <dgm:param type="txAnchorVert" val="b"/>
                    <dgm:param type="txAnchorHorz" val="ctr"/>
                    <dgm:param type="parTxLTRAlign" val="ctr"/>
                    <dgm:param type="parTxRTLAlign" val="ctr"/>
                  </dgm:alg>
                  <dgm:constrLst>
                    <dgm:constr type="lMarg"/>
                    <dgm:constr type="rMarg"/>
                    <dgm:constr type="tMarg"/>
                    <dgm:constr type="bMarg" refType="primFontSz" fact="0.6"/>
                  </dgm:constrLst>
                </dgm:if>
                <dgm:else name="Name88">
                  <dgm:alg type="tx">
                    <dgm:param type="txAnchorVert" val="t"/>
                    <dgm:param type="txAnchorHorz" val="ctr"/>
                    <dgm:param type="parTxLTRAlign" val="ctr"/>
                    <dgm:param type="parTxRTLAlign" val="ctr"/>
                  </dgm:alg>
                  <dgm:constrLst>
                    <dgm:constr type="lMarg"/>
                    <dgm:constr type="rMarg"/>
                    <dgm:constr type="tMarg" refType="primFontSz" fact="0.6"/>
                    <dgm:constr type="bMarg"/>
                  </dgm:constrLst>
                </dgm:else>
              </dgm:choose>
              <dgm:shape xmlns:r="http://schemas.openxmlformats.org/officeDocument/2006/relationships" type="rect" r:blip="">
                <dgm:adjLst/>
              </dgm:shape>
              <dgm:presOf axis="ch" ptType="node"/>
              <dgm:ruleLst>
                <dgm:rule type="primFontSz" val="11"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LineEnd" styleLbl="lnNode1">
              <dgm:alg type="sp"/>
              <dgm:shape xmlns:r="http://schemas.openxmlformats.org/officeDocument/2006/relationships" type="ellipse" r:blip="">
                <dgm:adjLst/>
              </dgm:shape>
              <dgm:presOf/>
              <dgm:constrLst/>
            </dgm:layoutNode>
            <dgm:layoutNode name="EmptyPane">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if>
      <dgm:else name="moreThanTwoNodes">
        <dgm:forEach name="nodesForEach1" axis="ch" ptType="node">
          <dgm:layoutNode name="composite1">
            <dgm:alg type="composite"/>
            <dgm:shape xmlns:r="http://schemas.openxmlformats.org/officeDocument/2006/relationships" r:blip="">
              <dgm:adjLst/>
            </dgm:shape>
            <dgm:choose name="casesForSnakingLogic21">
              <dgm:if name="oddNode21" axis="self" ptType="node" func="posOdd" op="equ" val="1">
                <dgm:constrLst>
                  <dgm:constr type="w" for="ch" forName="parent1" refType="w" fact="0.6"/>
                  <dgm:constr type="l" for="ch" forName="parent1" refType="w" fact="0.2"/>
                  <dgm:constr type="t" for="ch" forName="parent1" refType="h" fact="0.45"/>
                  <dgm:constr type="h" for="ch" forName="parent1" refType="h" fact="0.1"/>
                  <dgm:constr type="w" for="ch" forName="Childtext1" refType="w"/>
                  <dgm:constr type="h" for="ch" forName="Childtext1" refType="h" fact="0.35"/>
                  <dgm:constr type="w" for="ch" forName="ConnectLine1"/>
                  <dgm:constr type="h" for="ch" forName="ConnectLine1" refType="h" fact="0.08"/>
                  <dgm:constr type="t" for="ch" forName="ConnectLine1" refType="h" fact="0.37"/>
                  <dgm:constr type="ctrX" for="ch" forName="ConnectLine1" refType="w" fact="0.5"/>
                  <dgm:constr type="w" for="ch" forName="ConnectLineEnd1" refType="h" fact="0.02"/>
                  <dgm:constr type="h" for="ch" forName="ConnectLineEnd1" refType="h" fact="0.02"/>
                  <dgm:constr type="t" for="ch" forName="ConnectLineEnd1" refType="h" fact="0.35"/>
                  <dgm:constr type="ctrX" for="ch" forName="ConnectLineEnd1" refType="w" fact="0.5"/>
                  <dgm:constr type="w" for="ch" forName="EmptyPane1" refType="w"/>
                  <dgm:constr type="t" for="ch" forName="EmptyPane1" refType="h" fact="0.55"/>
                  <dgm:constr type="h" for="ch" forName="EmptyPane1" refType="h" fact="0.45"/>
                </dgm:constrLst>
              </dgm:if>
              <dgm:else name="evenNode2">
                <dgm:constrLst>
                  <dgm:constr type="w" for="ch" forName="parent1" refType="w" fact="0.6"/>
                  <dgm:constr type="l" for="ch" forName="parent1" refType="w" fact="0.2"/>
                  <dgm:constr type="t" for="ch" forName="parent1" refType="h" fact="0.45"/>
                  <dgm:constr type="h" for="ch" forName="parent1" refType="h" fact="0.1"/>
                  <dgm:constr type="w" for="ch" forName="Childtext1" refType="w"/>
                  <dgm:constr type="h" for="ch" forName="Childtext1" refType="h" fact="0.35"/>
                  <dgm:constr type="t" for="ch" forName="Childtext1" refType="h" fact="0.65"/>
                  <dgm:constr type="w" for="ch" forName="ConnectLine1"/>
                  <dgm:constr type="h" for="ch" forName="ConnectLine1" refType="h" fact="0.08"/>
                  <dgm:constr type="t" for="ch" forName="ConnectLine1" refType="h" fact="0.55"/>
                  <dgm:constr type="ctrX" for="ch" forName="ConnectLine1" refType="w" fact="0.5"/>
                  <dgm:constr type="w" for="ch" forName="ConnectLineEnd1" refType="h" fact="0.02"/>
                  <dgm:constr type="h" for="ch" forName="ConnectLineEnd1" refType="h" fact="0.02"/>
                  <dgm:constr type="b" for="ch" forName="ConnectLineEnd1" refType="h" fact="0.65"/>
                  <dgm:constr type="ctrX" for="ch" forName="ConnectLineEnd1" refType="w" fact="0.5"/>
                  <dgm:constr type="w" for="ch" forName="EmptyPane1" refType="w"/>
                  <dgm:constr type="h" for="ch" forName="EmptyPane1" refType="h" fact="0.45"/>
                </dgm:constrLst>
              </dgm:else>
            </dgm:choose>
            <dgm:layoutNode name="parent1" styleLbl="alignNode1">
              <dgm:varLst>
                <dgm:chMax val="1"/>
                <dgm:chPref val="1"/>
                <dgm:bulletEnabled val="1"/>
              </dgm:varLst>
              <dgm:alg type="tx">
                <dgm:param type="txAnchorHorz" val="ctr"/>
                <dgm:param type="txAnchorVert" val="mid"/>
                <dgm:param type="parTxLTRAlign" val="ctr"/>
                <dgm:param type="parTxRTLAlign" val="ctr"/>
              </dgm:alg>
              <dgm:choose name="casesForFirstAndLastNode12">
                <dgm:if name="startNode12" axis="self" ptType="node" func="pos" op="equ" val="1">
                  <dgm:choose name="removeLineWhenOnlyOneNode12">
                    <dgm:if name="ifOnlyOneNode12" axis="followSib" ptType="node" func="cnt" op="equ" val="0">
                      <dgm:shape xmlns:r="http://schemas.openxmlformats.org/officeDocument/2006/relationships" type="roundRect" r:blip="">
                        <dgm:adjLst/>
                      </dgm:shape>
                    </dgm:if>
                    <dgm:else name="ifMoreThanOneNode12">
                      <dgm:choose name="Name181">
                        <dgm:if name="Name191" func="var" arg="dir" op="equ" val="norm">
                          <dgm:shape xmlns:r="http://schemas.openxmlformats.org/officeDocument/2006/relationships" rot="-90" type="round2SameRect" r:blip="">
                            <dgm:adjLst/>
                          </dgm:shape>
                        </dgm:if>
                        <dgm:else name="Name201">
                          <dgm:shape xmlns:r="http://schemas.openxmlformats.org/officeDocument/2006/relationships" rot="90" type="round2SameRect" r:blip="">
                            <dgm:adjLst/>
                          </dgm:shape>
                        </dgm:else>
                      </dgm:choose>
                    </dgm:else>
                  </dgm:choose>
                </dgm:if>
                <dgm:else name="notStartNode12">
                  <dgm:choose name="Name221">
                    <dgm:if name="Name231" axis="self" ptType="node" func="revPos" op="equ" val="1">
                      <dgm:choose name="Name241">
                        <dgm:if name="Name251" func="var" arg="dir" op="equ" val="norm">
                          <dgm:shape xmlns:r="http://schemas.openxmlformats.org/officeDocument/2006/relationships" rot="90" type="round2SameRect" r:blip="">
                            <dgm:adjLst/>
                          </dgm:shape>
                        </dgm:if>
                        <dgm:else name="Name261">
                          <dgm:shape xmlns:r="http://schemas.openxmlformats.org/officeDocument/2006/relationships" rot="-90" type="round2SameRect" r:blip="">
                            <dgm:adjLst/>
                          </dgm:shape>
                        </dgm:else>
                      </dgm:choose>
                    </dgm:if>
                    <dgm:else name="Name271">
                      <dgm:shape xmlns:r="http://schemas.openxmlformats.org/officeDocument/2006/relationships" type="rect" r:blip="">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1" styleLbl="revTx">
              <dgm:varLst>
                <dgm:bulletEnabled val="1"/>
              </dgm:varLst>
              <dgm:choose name="casesForTxtDirLogic1">
                <dgm:if name="Name771" axis="self" ptType="node" func="posOdd" op="equ" val="1">
                  <dgm:alg type="tx">
                    <dgm:param type="txAnchorVert" val="b"/>
                    <dgm:param type="txAnchorHorz" val="ctr"/>
                    <dgm:param type="parTxLTRAlign" val="ctr"/>
                    <dgm:param type="parTxRTLAlign" val="ctr"/>
                  </dgm:alg>
                  <dgm:constrLst>
                    <dgm:constr type="lMarg"/>
                    <dgm:constr type="rMarg"/>
                    <dgm:constr type="tMarg"/>
                    <dgm:constr type="bMarg" refType="primFontSz" fact="0.6"/>
                  </dgm:constrLst>
                </dgm:if>
                <dgm:else name="Name881">
                  <dgm:alg type="tx">
                    <dgm:param type="txAnchorVert" val="t"/>
                    <dgm:param type="txAnchorHorz" val="ctr"/>
                    <dgm:param type="parTxLTRAlign" val="ctr"/>
                    <dgm:param type="parTxRTLAlign" val="ctr"/>
                  </dgm:alg>
                  <dgm:constrLst>
                    <dgm:constr type="lMarg"/>
                    <dgm:constr type="rMarg"/>
                    <dgm:constr type="tMarg" refType="primFontSz" fact="0.6"/>
                    <dgm:constr type="bMarg"/>
                  </dgm:constrLst>
                </dgm:else>
              </dgm:choose>
              <dgm:shape xmlns:r="http://schemas.openxmlformats.org/officeDocument/2006/relationships" type="rect" r:blip="">
                <dgm:adjLst/>
              </dgm:shape>
              <dgm:presOf axis="ch" ptType="node"/>
              <dgm:ruleLst>
                <dgm:rule type="primFontSz" val="11"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LineEnd1" styleLbl="lnNode1">
              <dgm:alg type="sp"/>
              <dgm:shape xmlns:r="http://schemas.openxmlformats.org/officeDocument/2006/relationships" type="ellipse" r:blip="">
                <dgm:adjLst/>
              </dgm:shape>
              <dgm:presOf/>
              <dgm:constrLst/>
            </dgm:layoutNode>
            <dgm:layoutNode name="EmptyPane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16/7/layout/RoundedRectangleTimeline">
  <dgm:title val="Rounded Rectangle Timeline"/>
  <dgm:desc val="Use to show a list of events in chronological order. An invisible box contains the description while the date is shown in rectangles, except for the first and last node where the corners of the rectangle are rounded. It can display large amount of text and long descriptive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 val="18"/>
      <dgm:constr type="primFontSz" for="des" forName="Childtext" val="18"/>
      <dgm:constr type="primFontSz" for="des" forName="Childtext" refType="primFontSz" refFor="des" refForName="parent" op="lte"/>
      <dgm:constr type="w" for="ch" forName="composite" refType="w"/>
      <dgm:constr type="h" for="ch" forName="composite" refType="h"/>
      <dgm:constr type="w" for="ch" forName="spaceBetweenRectangles" refType="w" refFor="ch" refForName="composite" fact="-0.4"/>
      <dgm:constr type="w" for="ch" ptType="sibTrans" op="equ"/>
      <dgm:constr type="primFontSz" for="des" forName="parent" op="equ"/>
      <dgm:constr type="primFontSz" for="des" forName="Childtext" op="equ"/>
      <dgm:constr type="primFontSz" for="des" forName="parent1" val="18"/>
      <dgm:constr type="primFontSz" for="des" forName="Childtext1" val="18"/>
      <dgm:constr type="primFontSz" for="des" forName="Childtext1" refType="primFontSz" refFor="des" refForName="parent1" op="lte"/>
      <dgm:constr type="w" for="ch" forName="composite1" refType="w"/>
      <dgm:constr type="h" for="ch" forName="composite1" refType="h"/>
      <dgm:constr type="w" for="ch" forName="spaceBetweenRectangles1" refType="w" refFor="ch" refForName="composite1" fact="-0.4"/>
      <dgm:constr type="primFontSz" for="des" forName="parent1" op="equ"/>
      <dgm:constr type="primFontSz" for="des" forName="Childtext1" op="equ"/>
    </dgm:constrLst>
    <dgm:choose name="layoutByNodeCnt">
      <dgm:if name="twoOrLessNodes" axis="ch" ptType="node" func="cnt" op="lte" val="2">
        <dgm:forEach name="nodesForEach" axis="ch" ptType="node">
          <dgm:layoutNode name="composite">
            <dgm:alg type="composite"/>
            <dgm:shape xmlns:r="http://schemas.openxmlformats.org/officeDocument/2006/relationships" r:blip="">
              <dgm:adjLst/>
            </dgm:shape>
            <dgm:choose name="casesForFirstAndLastNode1">
              <dgm:if name="startNode1" axis="self" ptType="node" func="pos" op="equ" val="1">
                <dgm:choose name="removeLineWhenOnlyOneNode1">
                  <dgm:if name="ifOnlyOneNode1" axis="followSib" ptType="node" func="cnt" op="equ" val="0">
                    <dgm:constrLst>
                      <dgm:constr type="w" for="ch" forName="parent" refType="w" fact="0.95"/>
                      <dgm:constr type="l" for="ch" forName="parent" refType="w" fact="0.025"/>
                      <dgm:constr type="t" for="ch" forName="parent" refType="h" fact="0.45"/>
                      <dgm:constr type="h" for="ch" forName="parent" refType="h" fact="0.1"/>
                      <dgm:constr type="l" for="ch" forName="Childtext" refType="w" fact="0.025"/>
                      <dgm:constr type="w" for="ch" forName="Childtext" refType="w" fact="0.95"/>
                      <dgm:constr type="h" for="ch" forName="Childtext" refType="h" fact="0.35"/>
                      <dgm:constr type="w" for="ch" forName="ConnectLine"/>
                      <dgm:constr type="h" for="ch" forName="ConnectLine" refType="h" fact="0.08"/>
                      <dgm:constr type="t" for="ch" forName="ConnectLine" refType="h" fact="0.37"/>
                      <dgm:constr type="ctrX" for="ch" forName="ConnectLine" refType="w" fact="0.5"/>
                      <dgm:constr type="w" for="ch" forName="ConnectLineEnd" refType="h" fact="0.02"/>
                      <dgm:constr type="h" for="ch" forName="ConnectLineEnd" refType="h" fact="0.02"/>
                      <dgm:constr type="t" for="ch" forName="ConnectLineEnd" refType="h" fact="0.35"/>
                      <dgm:constr type="ctrX" for="ch" forName="ConnectLineEnd" refType="w" fact="0.5"/>
                      <dgm:constr type="w" for="ch" forName="EmptyPane" refType="w"/>
                      <dgm:constr type="t" for="ch" forName="EmptyPane" refType="h" fact="0.55"/>
                      <dgm:constr type="h" for="ch" forName="EmptyPane" refType="h" fact="0.45"/>
                    </dgm:constrLst>
                  </dgm:if>
                  <dgm:else name="ifMoreThanOneNode1">
                    <dgm:constrLst>
                      <dgm:constr type="w" for="ch" forName="parent" refType="w" fact="0.6"/>
                      <dgm:constr type="l" for="ch" forName="parent" refType="w" fact="0.2"/>
                      <dgm:constr type="t" for="ch" forName="parent" refType="h" fact="0.45"/>
                      <dgm:constr type="h" for="ch" forName="parent" refType="h" fact="0.1"/>
                      <dgm:constr type="l" for="ch" forName="Childtext" refType="w" fact="0.2"/>
                      <dgm:constr type="w" for="ch" forName="Childtext" refType="w" fact="0.6"/>
                      <dgm:constr type="h" for="ch" forName="Childtext" refType="h" fact="0.35"/>
                      <dgm:constr type="w" for="ch" forName="ConnectLine"/>
                      <dgm:constr type="h" for="ch" forName="ConnectLine" refType="h" fact="0.08"/>
                      <dgm:constr type="t" for="ch" forName="ConnectLine" refType="h" fact="0.37"/>
                      <dgm:constr type="ctrX" for="ch" forName="ConnectLine" refType="w" fact="0.5"/>
                      <dgm:constr type="w" for="ch" forName="ConnectLineEnd" refType="h" fact="0.02"/>
                      <dgm:constr type="h" for="ch" forName="ConnectLineEnd" refType="h" fact="0.02"/>
                      <dgm:constr type="t" for="ch" forName="ConnectLineEnd" refType="h" fact="0.35"/>
                      <dgm:constr type="ctrX" for="ch" forName="ConnectLineEnd" refType="w" fact="0.5"/>
                      <dgm:constr type="w" for="ch" forName="EmptyPane" refType="w"/>
                      <dgm:constr type="t" for="ch" forName="EmptyPane" refType="h" fact="0.55"/>
                      <dgm:constr type="h" for="ch" forName="EmptyPane" refType="h" fact="0.45"/>
                    </dgm:constrLst>
                  </dgm:else>
                </dgm:choose>
              </dgm:if>
              <dgm:else name="notStartNode1">
                <dgm:constrLst>
                  <dgm:constr type="w" for="ch" forName="parent" refType="w" fact="0.6"/>
                  <dgm:constr type="l" for="ch" forName="parent" refType="w" fact="0.2"/>
                  <dgm:constr type="t" for="ch" forName="parent" refType="h" fact="0.45"/>
                  <dgm:constr type="h" for="ch" forName="parent" refType="h" fact="0.1"/>
                  <dgm:constr type="l" for="ch" forName="Childtext" refType="w" fact="0.2"/>
                  <dgm:constr type="w" for="ch" forName="Childtext" refType="w" fact="0.6"/>
                  <dgm:constr type="h" for="ch" forName="Childtext" refType="h" fact="0.35"/>
                  <dgm:constr type="t" for="ch" forName="Childtext" refType="h" fact="0.65"/>
                  <dgm:constr type="w" for="ch" forName="ConnectLine"/>
                  <dgm:constr type="h" for="ch" forName="ConnectLine" refType="h" fact="0.08"/>
                  <dgm:constr type="t" for="ch" forName="ConnectLine" refType="h" fact="0.55"/>
                  <dgm:constr type="ctrX" for="ch" forName="ConnectLine" refType="w" fact="0.5"/>
                  <dgm:constr type="w" for="ch" forName="ConnectLineEnd" refType="h" fact="0.02"/>
                  <dgm:constr type="h" for="ch" forName="ConnectLineEnd" refType="h" fact="0.02"/>
                  <dgm:constr type="b" for="ch" forName="ConnectLineEnd" refType="h" fact="0.65"/>
                  <dgm:constr type="ctrX" for="ch" forName="ConnectLineEnd" refType="w" fact="0.5"/>
                  <dgm:constr type="w" for="ch" forName="EmptyPane" refType="w"/>
                  <dgm:constr type="h" for="ch" forName="EmptyPane" refType="h" fact="0.45"/>
                </dgm:constrLst>
              </dgm:else>
            </dgm:choose>
            <dgm:layoutNode name="parent" styleLbl="alignNode1">
              <dgm:varLst>
                <dgm:chMax val="1"/>
                <dgm:chPref val="1"/>
                <dgm:bulletEnabled val="1"/>
              </dgm:varLst>
              <dgm:alg type="tx">
                <dgm:param type="txAnchorHorz" val="ctr"/>
                <dgm:param type="txAnchorVert" val="mid"/>
                <dgm:param type="parTxLTRAlign" val="ctr"/>
                <dgm:param type="parTxRTLAlign" val="ctr"/>
              </dgm:alg>
              <dgm:choose name="casesForFirstAndLastNode">
                <dgm:if name="startNode" axis="self" ptType="node" func="pos" op="equ" val="1">
                  <dgm:choose name="removeLineWhenOnlyOneNode">
                    <dgm:if name="ifOnlyOneNode" axis="followSib" ptType="node" func="cnt" op="equ" val="0">
                      <dgm:shape xmlns:r="http://schemas.openxmlformats.org/officeDocument/2006/relationships" type="roundRect" r:blip="">
                        <dgm:adjLst/>
                      </dgm:shape>
                    </dgm:if>
                    <dgm:else name="ifMoreThanOneNode">
                      <dgm:choose name="Name18">
                        <dgm:if name="Name19" func="var" arg="dir" op="equ" val="norm">
                          <dgm:shape xmlns:r="http://schemas.openxmlformats.org/officeDocument/2006/relationships" rot="-90" type="round2SameRect" r:blip="">
                            <dgm:adjLst/>
                          </dgm:shape>
                        </dgm:if>
                        <dgm:else name="Name20">
                          <dgm:shape xmlns:r="http://schemas.openxmlformats.org/officeDocument/2006/relationships" rot="90" type="round2SameRect" r:blip="">
                            <dgm:adjLst/>
                          </dgm:shape>
                        </dgm:else>
                      </dgm:choose>
                    </dgm:else>
                  </dgm:choose>
                </dgm:if>
                <dgm:else name="notStartNode">
                  <dgm:choose name="Name22">
                    <dgm:if name="Name23" axis="self" ptType="node" func="revPos" op="equ" val="1">
                      <dgm:choose name="Name24">
                        <dgm:if name="Name25" func="var" arg="dir" op="equ" val="norm">
                          <dgm:shape xmlns:r="http://schemas.openxmlformats.org/officeDocument/2006/relationships" rot="90" type="round2SameRect" r:blip="">
                            <dgm:adjLst/>
                          </dgm:shape>
                        </dgm:if>
                        <dgm:else name="Name26">
                          <dgm:shape xmlns:r="http://schemas.openxmlformats.org/officeDocument/2006/relationships" rot="-90" type="round2SameRect" r:blip="">
                            <dgm:adjLst/>
                          </dgm:shape>
                        </dgm:else>
                      </dgm:choose>
                    </dgm:if>
                    <dgm:else name="Name27">
                      <dgm:shape xmlns:r="http://schemas.openxmlformats.org/officeDocument/2006/relationships" type="rect" r:blip="">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 styleLbl="revTx">
              <dgm:varLst>
                <dgm:bulletEnabled val="1"/>
              </dgm:varLst>
              <dgm:choose name="casesForTxtDirLogic">
                <dgm:if name="Name77" axis="self" ptType="node" func="posOdd" op="equ" val="1">
                  <dgm:alg type="tx">
                    <dgm:param type="txAnchorVert" val="b"/>
                    <dgm:param type="txAnchorHorz" val="ctr"/>
                    <dgm:param type="parTxLTRAlign" val="ctr"/>
                    <dgm:param type="parTxRTLAlign" val="ctr"/>
                  </dgm:alg>
                  <dgm:constrLst>
                    <dgm:constr type="lMarg"/>
                    <dgm:constr type="rMarg"/>
                    <dgm:constr type="tMarg"/>
                    <dgm:constr type="bMarg" refType="primFontSz" fact="0.6"/>
                  </dgm:constrLst>
                </dgm:if>
                <dgm:else name="Name88">
                  <dgm:alg type="tx">
                    <dgm:param type="txAnchorVert" val="t"/>
                    <dgm:param type="txAnchorHorz" val="ctr"/>
                    <dgm:param type="parTxLTRAlign" val="ctr"/>
                    <dgm:param type="parTxRTLAlign" val="ctr"/>
                  </dgm:alg>
                  <dgm:constrLst>
                    <dgm:constr type="lMarg"/>
                    <dgm:constr type="rMarg"/>
                    <dgm:constr type="tMarg" refType="primFontSz" fact="0.6"/>
                    <dgm:constr type="bMarg"/>
                  </dgm:constrLst>
                </dgm:else>
              </dgm:choose>
              <dgm:shape xmlns:r="http://schemas.openxmlformats.org/officeDocument/2006/relationships" type="rect" r:blip="">
                <dgm:adjLst/>
              </dgm:shape>
              <dgm:presOf axis="ch" ptType="node"/>
              <dgm:ruleLst>
                <dgm:rule type="primFontSz" val="11"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LineEnd" styleLbl="lnNode1">
              <dgm:alg type="sp"/>
              <dgm:shape xmlns:r="http://schemas.openxmlformats.org/officeDocument/2006/relationships" type="ellipse" r:blip="">
                <dgm:adjLst/>
              </dgm:shape>
              <dgm:presOf/>
              <dgm:constrLst/>
            </dgm:layoutNode>
            <dgm:layoutNode name="EmptyPane">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if>
      <dgm:else name="moreThanTwoNodes">
        <dgm:forEach name="nodesForEach1" axis="ch" ptType="node">
          <dgm:layoutNode name="composite1">
            <dgm:alg type="composite"/>
            <dgm:shape xmlns:r="http://schemas.openxmlformats.org/officeDocument/2006/relationships" r:blip="">
              <dgm:adjLst/>
            </dgm:shape>
            <dgm:choose name="casesForSnakingLogic21">
              <dgm:if name="oddNode21" axis="self" ptType="node" func="posOdd" op="equ" val="1">
                <dgm:constrLst>
                  <dgm:constr type="w" for="ch" forName="parent1" refType="w" fact="0.6"/>
                  <dgm:constr type="l" for="ch" forName="parent1" refType="w" fact="0.2"/>
                  <dgm:constr type="t" for="ch" forName="parent1" refType="h" fact="0.45"/>
                  <dgm:constr type="h" for="ch" forName="parent1" refType="h" fact="0.1"/>
                  <dgm:constr type="w" for="ch" forName="Childtext1" refType="w"/>
                  <dgm:constr type="h" for="ch" forName="Childtext1" refType="h" fact="0.35"/>
                  <dgm:constr type="w" for="ch" forName="ConnectLine1"/>
                  <dgm:constr type="h" for="ch" forName="ConnectLine1" refType="h" fact="0.08"/>
                  <dgm:constr type="t" for="ch" forName="ConnectLine1" refType="h" fact="0.37"/>
                  <dgm:constr type="ctrX" for="ch" forName="ConnectLine1" refType="w" fact="0.5"/>
                  <dgm:constr type="w" for="ch" forName="ConnectLineEnd1" refType="h" fact="0.02"/>
                  <dgm:constr type="h" for="ch" forName="ConnectLineEnd1" refType="h" fact="0.02"/>
                  <dgm:constr type="t" for="ch" forName="ConnectLineEnd1" refType="h" fact="0.35"/>
                  <dgm:constr type="ctrX" for="ch" forName="ConnectLineEnd1" refType="w" fact="0.5"/>
                  <dgm:constr type="w" for="ch" forName="EmptyPane1" refType="w"/>
                  <dgm:constr type="t" for="ch" forName="EmptyPane1" refType="h" fact="0.55"/>
                  <dgm:constr type="h" for="ch" forName="EmptyPane1" refType="h" fact="0.45"/>
                </dgm:constrLst>
              </dgm:if>
              <dgm:else name="evenNode2">
                <dgm:constrLst>
                  <dgm:constr type="w" for="ch" forName="parent1" refType="w" fact="0.6"/>
                  <dgm:constr type="l" for="ch" forName="parent1" refType="w" fact="0.2"/>
                  <dgm:constr type="t" for="ch" forName="parent1" refType="h" fact="0.45"/>
                  <dgm:constr type="h" for="ch" forName="parent1" refType="h" fact="0.1"/>
                  <dgm:constr type="w" for="ch" forName="Childtext1" refType="w"/>
                  <dgm:constr type="h" for="ch" forName="Childtext1" refType="h" fact="0.35"/>
                  <dgm:constr type="t" for="ch" forName="Childtext1" refType="h" fact="0.65"/>
                  <dgm:constr type="w" for="ch" forName="ConnectLine1"/>
                  <dgm:constr type="h" for="ch" forName="ConnectLine1" refType="h" fact="0.08"/>
                  <dgm:constr type="t" for="ch" forName="ConnectLine1" refType="h" fact="0.55"/>
                  <dgm:constr type="ctrX" for="ch" forName="ConnectLine1" refType="w" fact="0.5"/>
                  <dgm:constr type="w" for="ch" forName="ConnectLineEnd1" refType="h" fact="0.02"/>
                  <dgm:constr type="h" for="ch" forName="ConnectLineEnd1" refType="h" fact="0.02"/>
                  <dgm:constr type="b" for="ch" forName="ConnectLineEnd1" refType="h" fact="0.65"/>
                  <dgm:constr type="ctrX" for="ch" forName="ConnectLineEnd1" refType="w" fact="0.5"/>
                  <dgm:constr type="w" for="ch" forName="EmptyPane1" refType="w"/>
                  <dgm:constr type="h" for="ch" forName="EmptyPane1" refType="h" fact="0.45"/>
                </dgm:constrLst>
              </dgm:else>
            </dgm:choose>
            <dgm:layoutNode name="parent1" styleLbl="alignNode1">
              <dgm:varLst>
                <dgm:chMax val="1"/>
                <dgm:chPref val="1"/>
                <dgm:bulletEnabled val="1"/>
              </dgm:varLst>
              <dgm:alg type="tx">
                <dgm:param type="txAnchorHorz" val="ctr"/>
                <dgm:param type="txAnchorVert" val="mid"/>
                <dgm:param type="parTxLTRAlign" val="ctr"/>
                <dgm:param type="parTxRTLAlign" val="ctr"/>
              </dgm:alg>
              <dgm:choose name="casesForFirstAndLastNode12">
                <dgm:if name="startNode12" axis="self" ptType="node" func="pos" op="equ" val="1">
                  <dgm:choose name="removeLineWhenOnlyOneNode12">
                    <dgm:if name="ifOnlyOneNode12" axis="followSib" ptType="node" func="cnt" op="equ" val="0">
                      <dgm:shape xmlns:r="http://schemas.openxmlformats.org/officeDocument/2006/relationships" type="roundRect" r:blip="">
                        <dgm:adjLst/>
                      </dgm:shape>
                    </dgm:if>
                    <dgm:else name="ifMoreThanOneNode12">
                      <dgm:choose name="Name181">
                        <dgm:if name="Name191" func="var" arg="dir" op="equ" val="norm">
                          <dgm:shape xmlns:r="http://schemas.openxmlformats.org/officeDocument/2006/relationships" rot="-90" type="round2SameRect" r:blip="">
                            <dgm:adjLst/>
                          </dgm:shape>
                        </dgm:if>
                        <dgm:else name="Name201">
                          <dgm:shape xmlns:r="http://schemas.openxmlformats.org/officeDocument/2006/relationships" rot="90" type="round2SameRect" r:blip="">
                            <dgm:adjLst/>
                          </dgm:shape>
                        </dgm:else>
                      </dgm:choose>
                    </dgm:else>
                  </dgm:choose>
                </dgm:if>
                <dgm:else name="notStartNode12">
                  <dgm:choose name="Name221">
                    <dgm:if name="Name231" axis="self" ptType="node" func="revPos" op="equ" val="1">
                      <dgm:choose name="Name241">
                        <dgm:if name="Name251" func="var" arg="dir" op="equ" val="norm">
                          <dgm:shape xmlns:r="http://schemas.openxmlformats.org/officeDocument/2006/relationships" rot="90" type="round2SameRect" r:blip="">
                            <dgm:adjLst/>
                          </dgm:shape>
                        </dgm:if>
                        <dgm:else name="Name261">
                          <dgm:shape xmlns:r="http://schemas.openxmlformats.org/officeDocument/2006/relationships" rot="-90" type="round2SameRect" r:blip="">
                            <dgm:adjLst/>
                          </dgm:shape>
                        </dgm:else>
                      </dgm:choose>
                    </dgm:if>
                    <dgm:else name="Name271">
                      <dgm:shape xmlns:r="http://schemas.openxmlformats.org/officeDocument/2006/relationships" type="rect" r:blip="">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1" styleLbl="revTx">
              <dgm:varLst>
                <dgm:bulletEnabled val="1"/>
              </dgm:varLst>
              <dgm:choose name="casesForTxtDirLogic1">
                <dgm:if name="Name771" axis="self" ptType="node" func="posOdd" op="equ" val="1">
                  <dgm:alg type="tx">
                    <dgm:param type="txAnchorVert" val="b"/>
                    <dgm:param type="txAnchorHorz" val="ctr"/>
                    <dgm:param type="parTxLTRAlign" val="ctr"/>
                    <dgm:param type="parTxRTLAlign" val="ctr"/>
                  </dgm:alg>
                  <dgm:constrLst>
                    <dgm:constr type="lMarg"/>
                    <dgm:constr type="rMarg"/>
                    <dgm:constr type="tMarg"/>
                    <dgm:constr type="bMarg" refType="primFontSz" fact="0.6"/>
                  </dgm:constrLst>
                </dgm:if>
                <dgm:else name="Name881">
                  <dgm:alg type="tx">
                    <dgm:param type="txAnchorVert" val="t"/>
                    <dgm:param type="txAnchorHorz" val="ctr"/>
                    <dgm:param type="parTxLTRAlign" val="ctr"/>
                    <dgm:param type="parTxRTLAlign" val="ctr"/>
                  </dgm:alg>
                  <dgm:constrLst>
                    <dgm:constr type="lMarg"/>
                    <dgm:constr type="rMarg"/>
                    <dgm:constr type="tMarg" refType="primFontSz" fact="0.6"/>
                    <dgm:constr type="bMarg"/>
                  </dgm:constrLst>
                </dgm:else>
              </dgm:choose>
              <dgm:shape xmlns:r="http://schemas.openxmlformats.org/officeDocument/2006/relationships" type="rect" r:blip="">
                <dgm:adjLst/>
              </dgm:shape>
              <dgm:presOf axis="ch" ptType="node"/>
              <dgm:ruleLst>
                <dgm:rule type="primFontSz" val="11"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LineEnd1" styleLbl="lnNode1">
              <dgm:alg type="sp"/>
              <dgm:shape xmlns:r="http://schemas.openxmlformats.org/officeDocument/2006/relationships" type="ellipse" r:blip="">
                <dgm:adjLst/>
              </dgm:shape>
              <dgm:presOf/>
              <dgm:constrLst/>
            </dgm:layoutNode>
            <dgm:layoutNode name="EmptyPane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297A013-908F-40A3-8C20-8933D0BF7CB0}" type="datetimeFigureOut">
              <a:rPr lang="en-US" smtClean="0"/>
              <a:t>2022-02-15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A31DA2D-6F0C-4D97-ACFB-71323C8E6250}" type="slidenum">
              <a:rPr lang="en-US" smtClean="0"/>
              <a:t>‹#›</a:t>
            </a:fld>
            <a:endParaRPr lang="en-US"/>
          </a:p>
        </p:txBody>
      </p:sp>
    </p:spTree>
    <p:extLst>
      <p:ext uri="{BB962C8B-B14F-4D97-AF65-F5344CB8AC3E}">
        <p14:creationId xmlns:p14="http://schemas.microsoft.com/office/powerpoint/2010/main" val="1001394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api.pushshift.io/reddit/search/comment/" TargetMode="External"/><Relationship Id="rId2" Type="http://schemas.openxmlformats.org/officeDocument/2006/relationships/slide" Target="../slides/slide10.xml"/><Relationship Id="rId1" Type="http://schemas.openxmlformats.org/officeDocument/2006/relationships/notesMaster" Target="../notesMasters/notesMaster1.xml"/><Relationship Id="rId6" Type="http://schemas.openxmlformats.org/officeDocument/2006/relationships/hyperlink" Target="https://api.pushshift.io/reddit/search/comment/?q=Cornell&amp;subreddit=ApplyingToCollege&amp;after=2021-06-01&amp;before=2021-09-01" TargetMode="External"/><Relationship Id="rId5" Type="http://schemas.openxmlformats.org/officeDocument/2006/relationships/hyperlink" Target="https://api.pushshift.io/reddit/search/comment/?q=Cornell&amp;subreddit=ApplyingToCollege" TargetMode="External"/><Relationship Id="rId4" Type="http://schemas.openxmlformats.org/officeDocument/2006/relationships/hyperlink" Target="https://api.pushshift.io/reddit/search/comment/?q=Cornell"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Who You Are</a:t>
            </a:r>
          </a:p>
          <a:p>
            <a:pPr marL="228600" indent="-228600">
              <a:buAutoNum type="arabicPeriod"/>
            </a:pPr>
            <a:r>
              <a:rPr lang="en-US" dirty="0"/>
              <a:t>What You Do (methods, research areas)</a:t>
            </a:r>
          </a:p>
          <a:p>
            <a:pPr marL="228600" indent="-228600">
              <a:buAutoNum type="arabicPeriod"/>
            </a:pPr>
            <a:r>
              <a:rPr lang="en-US" dirty="0"/>
              <a:t>What you hope to learn today/</a:t>
            </a:r>
            <a:r>
              <a:rPr lang="en-US"/>
              <a:t>in this series?</a:t>
            </a:r>
          </a:p>
        </p:txBody>
      </p:sp>
      <p:sp>
        <p:nvSpPr>
          <p:cNvPr id="4" name="Slide Number Placeholder 3"/>
          <p:cNvSpPr>
            <a:spLocks noGrp="1"/>
          </p:cNvSpPr>
          <p:nvPr>
            <p:ph type="sldNum" sz="quarter" idx="5"/>
          </p:nvPr>
        </p:nvSpPr>
        <p:spPr/>
        <p:txBody>
          <a:bodyPr/>
          <a:lstStyle/>
          <a:p>
            <a:fld id="{2A31DA2D-6F0C-4D97-ACFB-71323C8E6250}" type="slidenum">
              <a:rPr lang="en-US" smtClean="0"/>
              <a:t>8</a:t>
            </a:fld>
            <a:endParaRPr lang="en-US"/>
          </a:p>
        </p:txBody>
      </p:sp>
    </p:spTree>
    <p:extLst>
      <p:ext uri="{BB962C8B-B14F-4D97-AF65-F5344CB8AC3E}">
        <p14:creationId xmlns:p14="http://schemas.microsoft.com/office/powerpoint/2010/main" val="32079273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HOW IS THIS DIFFERENT VS WEB SCRAPING</a:t>
            </a:r>
          </a:p>
        </p:txBody>
      </p:sp>
      <p:sp>
        <p:nvSpPr>
          <p:cNvPr id="4" name="Slide Number Placeholder 3"/>
          <p:cNvSpPr>
            <a:spLocks noGrp="1"/>
          </p:cNvSpPr>
          <p:nvPr>
            <p:ph type="sldNum" sz="quarter" idx="5"/>
          </p:nvPr>
        </p:nvSpPr>
        <p:spPr/>
        <p:txBody>
          <a:bodyPr/>
          <a:lstStyle/>
          <a:p>
            <a:fld id="{2A31DA2D-6F0C-4D97-ACFB-71323C8E6250}" type="slidenum">
              <a:rPr lang="en-US" smtClean="0"/>
              <a:t>9</a:t>
            </a:fld>
            <a:endParaRPr lang="en-US"/>
          </a:p>
        </p:txBody>
      </p:sp>
    </p:spTree>
    <p:extLst>
      <p:ext uri="{BB962C8B-B14F-4D97-AF65-F5344CB8AC3E}">
        <p14:creationId xmlns:p14="http://schemas.microsoft.com/office/powerpoint/2010/main" val="37120878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https://api.pushshift.io/reddit/search/comment/</a:t>
            </a:r>
            <a:endParaRPr lang="en-US" dirty="0"/>
          </a:p>
          <a:p>
            <a:br>
              <a:rPr lang="en-US" dirty="0"/>
            </a:br>
            <a:endParaRPr lang="en-US" dirty="0"/>
          </a:p>
          <a:p>
            <a:r>
              <a:rPr lang="en-US" dirty="0">
                <a:hlinkClick r:id="rId4"/>
              </a:rPr>
              <a:t>https://api.pushshift.io/reddit/search/comment/?q=Cornell</a:t>
            </a:r>
            <a:endParaRPr lang="en-US" dirty="0"/>
          </a:p>
          <a:p>
            <a:br>
              <a:rPr lang="en-US" dirty="0"/>
            </a:br>
            <a:endParaRPr lang="en-US" dirty="0"/>
          </a:p>
          <a:p>
            <a:r>
              <a:rPr lang="en-US" dirty="0">
                <a:hlinkClick r:id="rId5"/>
              </a:rPr>
              <a:t>https://api.pushshift.io/reddit/search/comment/?q=Cornell&amp;subreddit=ApplyingToCollege</a:t>
            </a:r>
            <a:endParaRPr lang="en-US" dirty="0"/>
          </a:p>
          <a:p>
            <a:br>
              <a:rPr lang="en-US" dirty="0"/>
            </a:br>
            <a:endParaRPr lang="en-US" dirty="0"/>
          </a:p>
          <a:p>
            <a:r>
              <a:rPr lang="en-US" dirty="0">
                <a:hlinkClick r:id="rId6"/>
              </a:rPr>
              <a:t>https://api.pushshift.io/reddit/search/comment/?q=Cornell&amp;subreddit=ApplyingToCollege&amp;after=2021-06-01&amp;before=2021-09-01</a:t>
            </a:r>
            <a:endParaRPr lang="en-US" dirty="0"/>
          </a:p>
          <a:p>
            <a:endParaRPr lang="en-US" dirty="0"/>
          </a:p>
        </p:txBody>
      </p:sp>
      <p:sp>
        <p:nvSpPr>
          <p:cNvPr id="4" name="Slide Number Placeholder 3"/>
          <p:cNvSpPr>
            <a:spLocks noGrp="1"/>
          </p:cNvSpPr>
          <p:nvPr>
            <p:ph type="sldNum" sz="quarter" idx="5"/>
          </p:nvPr>
        </p:nvSpPr>
        <p:spPr/>
        <p:txBody>
          <a:bodyPr/>
          <a:lstStyle/>
          <a:p>
            <a:fld id="{2A31DA2D-6F0C-4D97-ACFB-71323C8E6250}" type="slidenum">
              <a:rPr lang="en-US" smtClean="0"/>
              <a:t>10</a:t>
            </a:fld>
            <a:endParaRPr lang="en-US"/>
          </a:p>
        </p:txBody>
      </p:sp>
    </p:spTree>
    <p:extLst>
      <p:ext uri="{BB962C8B-B14F-4D97-AF65-F5344CB8AC3E}">
        <p14:creationId xmlns:p14="http://schemas.microsoft.com/office/powerpoint/2010/main" val="24265772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fld id="{ED291B17-9318-49DB-B28B-6E5994AE9581}" type="datetime1">
              <a:rPr lang="en-US" smtClean="0"/>
              <a:t>2022-02-15</a:t>
            </a:fld>
            <a:endParaRPr lang="en-US" dirty="0"/>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900175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CED4963-E985-44C4-B8C4-FDD613B7C2F8}" type="datetime1">
              <a:rPr lang="en-US" smtClean="0"/>
              <a:t>2022-02-15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835911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204200" y="863600"/>
            <a:ext cx="3124200" cy="4807326"/>
          </a:xfrm>
        </p:spPr>
        <p:txBody>
          <a:bodyPr vert="eaVert" anchor="ctr"/>
          <a:lstStyle>
            <a:lvl1pPr>
              <a:defRPr>
                <a:solidFill>
                  <a:srgbClr val="FFFF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774923" y="863600"/>
            <a:ext cx="7161625" cy="4807326"/>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Rectangle 7">
            <a:extLst>
              <a:ext uri="{FF2B5EF4-FFF2-40B4-BE49-F238E27FC236}">
                <a16:creationId xmlns:a16="http://schemas.microsoft.com/office/drawing/2014/main"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Date Placeholder 10">
            <a:extLst>
              <a:ext uri="{FF2B5EF4-FFF2-40B4-BE49-F238E27FC236}">
                <a16:creationId xmlns:a16="http://schemas.microsoft.com/office/drawing/2014/main" id="{5C74A470-3BD3-4F33-80E5-67E6E87FCBE7}"/>
              </a:ext>
            </a:extLst>
          </p:cNvPr>
          <p:cNvSpPr>
            <a:spLocks noGrp="1"/>
          </p:cNvSpPr>
          <p:nvPr>
            <p:ph type="dt" sz="half" idx="10"/>
          </p:nvPr>
        </p:nvSpPr>
        <p:spPr/>
        <p:txBody>
          <a:bodyPr/>
          <a:lstStyle/>
          <a:p>
            <a:fld id="{ED291B17-9318-49DB-B28B-6E5994AE9581}" type="datetime1">
              <a:rPr lang="en-US" smtClean="0"/>
              <a:t>2022-02-15</a:t>
            </a:fld>
            <a:endParaRPr lang="en-US" dirty="0"/>
          </a:p>
        </p:txBody>
      </p:sp>
      <p:sp>
        <p:nvSpPr>
          <p:cNvPr id="12" name="Footer Placeholder 11">
            <a:extLst>
              <a:ext uri="{FF2B5EF4-FFF2-40B4-BE49-F238E27FC236}">
                <a16:creationId xmlns:a16="http://schemas.microsoft.com/office/drawing/2014/main" id="{9A3A30BA-DB50-4D7D-BCDE-17D20FB354DF}"/>
              </a:ext>
            </a:extLst>
          </p:cNvPr>
          <p:cNvSpPr>
            <a:spLocks noGrp="1"/>
          </p:cNvSpPr>
          <p:nvPr>
            <p:ph type="ftr" sz="quarter" idx="11"/>
          </p:nvPr>
        </p:nvSpPr>
        <p:spPr/>
        <p:txBody>
          <a:bodyPr/>
          <a:lstStyle/>
          <a:p>
            <a:endParaRPr lang="en-US" dirty="0"/>
          </a:p>
        </p:txBody>
      </p:sp>
      <p:sp>
        <p:nvSpPr>
          <p:cNvPr id="13" name="Slide Number Placeholder 12">
            <a:extLst>
              <a:ext uri="{FF2B5EF4-FFF2-40B4-BE49-F238E27FC236}">
                <a16:creationId xmlns:a16="http://schemas.microsoft.com/office/drawing/2014/main" id="{76FF9E58-C0B2-436B-A21C-DB45A00D651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888496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118872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340864"/>
            <a:ext cx="11029615" cy="36344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fld id="{78DD82B9-B8EE-4375-B6FF-88FA6ABB15D9}" type="datetime1">
              <a:rPr lang="en-US" smtClean="0"/>
              <a:t>2022-02-15</a:t>
            </a:fld>
            <a:endParaRPr lang="en-US" dirty="0"/>
          </a:p>
        </p:txBody>
      </p:sp>
      <p:sp>
        <p:nvSpPr>
          <p:cNvPr id="9" name="Footer Placeholder 8">
            <a:extLst>
              <a:ext uri="{FF2B5EF4-FFF2-40B4-BE49-F238E27FC236}">
                <a16:creationId xmlns:a16="http://schemas.microsoft.com/office/drawing/2014/main" id="{1356D3B5-6063-4A89-B88F-9D3043916FF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524434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B2497495-0637-405E-AE64-5CC7506D51F5}" type="datetime1">
              <a:rPr lang="en-US" smtClean="0"/>
              <a:t>2022-02-15</a:t>
            </a:fld>
            <a:endParaRPr lang="en-US" dirty="0"/>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66809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194767"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6039" y="2228003"/>
            <a:ext cx="5194769"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BFFD690-9426-415D-8B65-26881E07B2D4}" type="datetime1">
              <a:rPr lang="en-US" smtClean="0"/>
              <a:t>2022-02-15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4833232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4C4989A-474C-40DE-95B9-011C28B71673}" type="datetime1">
              <a:rPr lang="en-US" smtClean="0"/>
              <a:t>2022-02-15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480465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DB4ED54-5B5E-4A04-93D3-5772E3CE3818}" type="datetime1">
              <a:rPr lang="en-US" smtClean="0"/>
              <a:t>2022-02-15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29363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2022-02-15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294949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D82884F1-FFEA-405F-9602-3DCA865EDA4E}" type="datetime1">
              <a:rPr lang="en-US" smtClean="0"/>
              <a:t>2022-02-15</a:t>
            </a:fld>
            <a:endParaRPr lang="en-US" dirty="0"/>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a:lstStyle/>
          <a:p>
            <a:endParaRPr lang="en-US" dirty="0"/>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2617666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2022-02-15</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5732895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ED291B17-9318-49DB-B28B-6E5994AE9581}" type="datetime1">
              <a:rPr lang="en-US" smtClean="0"/>
              <a:t>2022-02-15</a:t>
            </a:fld>
            <a:endParaRPr lang="en-US" dirty="0"/>
          </a:p>
        </p:txBody>
      </p:sp>
      <p:sp>
        <p:nvSpPr>
          <p:cNvPr id="5" name="Footer Placeholder 4"/>
          <p:cNvSpPr>
            <a:spLocks noGrp="1"/>
          </p:cNvSpPr>
          <p:nvPr>
            <p:ph type="ftr" sz="quarter" idx="3"/>
          </p:nvPr>
        </p:nvSpPr>
        <p:spPr>
          <a:xfrm>
            <a:off x="581192" y="6423914"/>
            <a:ext cx="6917210" cy="365125"/>
          </a:xfrm>
          <a:prstGeom prst="rect">
            <a:avLst/>
          </a:prstGeom>
        </p:spPr>
        <p:txBody>
          <a:bodyPr vert="horz" lIns="91440" tIns="45720" rIns="91440" bIns="45720" rtlCol="0" anchor="ctr"/>
          <a:lstStyle>
            <a:lvl1pPr algn="l">
              <a:defRPr sz="900" cap="all">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t>‹#›</a:t>
            </a:fld>
            <a:endParaRPr lang="en-US" dirty="0"/>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000897896"/>
      </p:ext>
    </p:extLst>
  </p:cSld>
  <p:clrMap bg1="lt1" tx1="dk1" bg2="lt2" tx2="dk2" accent1="accent1" accent2="accent2" accent3="accent3" accent4="accent4" accent5="accent5" accent6="accent6" hlink="hlink" folHlink="folHlink"/>
  <p:sldLayoutIdLst>
    <p:sldLayoutId id="2147483756" r:id="rId1"/>
    <p:sldLayoutId id="2147483757" r:id="rId2"/>
    <p:sldLayoutId id="2147483758" r:id="rId3"/>
    <p:sldLayoutId id="2147483759" r:id="rId4"/>
    <p:sldLayoutId id="2147483711" r:id="rId5"/>
    <p:sldLayoutId id="2147483760" r:id="rId6"/>
    <p:sldLayoutId id="2147483762" r:id="rId7"/>
    <p:sldLayoutId id="2147483706" r:id="rId8"/>
    <p:sldLayoutId id="2147483709" r:id="rId9"/>
    <p:sldLayoutId id="2147483707" r:id="rId10"/>
    <p:sldLayoutId id="2147483708" r:id="rId11"/>
  </p:sldLayoutIdLst>
  <p:hf sldNum="0" hdr="0" ftr="0" dt="0"/>
  <p:txStyles>
    <p:title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hyperlink" Target="https://github.com/twitterdev/search-tweets-python" TargetMode="External"/><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 Id="rId9" Type="http://schemas.openxmlformats.org/officeDocument/2006/relationships/hyperlink" Target="https://pypi.org/project/python-youtube/"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4.xml.rels><?xml version="1.0" encoding="UTF-8" standalone="yes"?>
<Relationships xmlns="http://schemas.openxmlformats.org/package/2006/relationships"><Relationship Id="rId3" Type="http://schemas.openxmlformats.org/officeDocument/2006/relationships/hyperlink" Target="mailto:jpchang@cs.cornell.edu" TargetMode="External"/><Relationship Id="rId2" Type="http://schemas.openxmlformats.org/officeDocument/2006/relationships/hyperlink" Target="mailto:aspen@infosci.cornell.edu"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mailto:ccss-researchsupport@cornell.edu"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tiff"/><Relationship Id="rId1" Type="http://schemas.openxmlformats.org/officeDocument/2006/relationships/slideLayout" Target="../slideLayouts/slideLayout2.xml"/><Relationship Id="rId6" Type="http://schemas.openxmlformats.org/officeDocument/2006/relationships/hyperlink" Target="https://cals.cornell.edu/american-indian-indigenous-studies/about/history" TargetMode="External"/><Relationship Id="rId5" Type="http://schemas.openxmlformats.org/officeDocument/2006/relationships/hyperlink" Target="https://blogs.cornell.edu/cornelluniversityindigenousdispossession/2020/07/29/cornell-a-land-grab-university/" TargetMode="External"/><Relationship Id="rId4" Type="http://schemas.openxmlformats.org/officeDocument/2006/relationships/hyperlink" Target="https://sts.cornell.edu/morrill-hall-and-land-grab-universities"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D6D7A0BC-0046-4CAA-8E7F-DCAFE511EA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C21E816-31F5-48BB-BD02-D15F2F18B48A}"/>
              </a:ext>
            </a:extLst>
          </p:cNvPr>
          <p:cNvSpPr>
            <a:spLocks noGrp="1"/>
          </p:cNvSpPr>
          <p:nvPr>
            <p:ph type="ctrTitle"/>
          </p:nvPr>
        </p:nvSpPr>
        <p:spPr>
          <a:xfrm>
            <a:off x="581191" y="1020431"/>
            <a:ext cx="10993549" cy="1475013"/>
          </a:xfrm>
        </p:spPr>
        <p:txBody>
          <a:bodyPr>
            <a:normAutofit/>
          </a:bodyPr>
          <a:lstStyle/>
          <a:p>
            <a:r>
              <a:rPr lang="en-US" sz="1800" b="0" i="0" u="none" strike="noStrike" dirty="0">
                <a:solidFill>
                  <a:srgbClr val="000000"/>
                </a:solidFill>
                <a:effectLst/>
                <a:latin typeface="Arial" panose="020B0604020202020204" pitchFamily="34" charset="0"/>
              </a:rPr>
              <a:t>Why Use APIs for Social Science Research?</a:t>
            </a:r>
            <a:endParaRPr lang="en-US" dirty="0"/>
          </a:p>
        </p:txBody>
      </p:sp>
      <p:sp>
        <p:nvSpPr>
          <p:cNvPr id="3" name="Subtitle 2">
            <a:extLst>
              <a:ext uri="{FF2B5EF4-FFF2-40B4-BE49-F238E27FC236}">
                <a16:creationId xmlns:a16="http://schemas.microsoft.com/office/drawing/2014/main" id="{835D6E6B-3353-491C-A3C6-F278D6CED8B3}"/>
              </a:ext>
            </a:extLst>
          </p:cNvPr>
          <p:cNvSpPr>
            <a:spLocks noGrp="1"/>
          </p:cNvSpPr>
          <p:nvPr>
            <p:ph type="subTitle" idx="1"/>
          </p:nvPr>
        </p:nvSpPr>
        <p:spPr>
          <a:xfrm>
            <a:off x="581194" y="2495445"/>
            <a:ext cx="10993546" cy="582865"/>
          </a:xfrm>
        </p:spPr>
        <p:txBody>
          <a:bodyPr>
            <a:normAutofit fontScale="77500" lnSpcReduction="20000"/>
          </a:bodyPr>
          <a:lstStyle/>
          <a:p>
            <a:r>
              <a:rPr lang="en-US" dirty="0"/>
              <a:t>Aspen Russell, CCSS Data Science fellow, Cornell University</a:t>
            </a:r>
          </a:p>
          <a:p>
            <a:r>
              <a:rPr lang="en-US" dirty="0"/>
              <a:t>Jonathan Chang, CCSS Senior Data Science Fellow, Cornell University</a:t>
            </a:r>
          </a:p>
        </p:txBody>
      </p:sp>
      <p:sp>
        <p:nvSpPr>
          <p:cNvPr id="20" name="Rectangle 19">
            <a:extLst>
              <a:ext uri="{FF2B5EF4-FFF2-40B4-BE49-F238E27FC236}">
                <a16:creationId xmlns:a16="http://schemas.microsoft.com/office/drawing/2014/main" id="{E7C6334F-6411-41EC-AD7D-179EDD8B5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E6B02CEE-3AF8-4349-9B3E-8970E6DF62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AAA01CF0-3FB5-44EB-B7DE-F2E86374C2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6" name="Picture 5" descr="abstract image">
            <a:extLst>
              <a:ext uri="{FF2B5EF4-FFF2-40B4-BE49-F238E27FC236}">
                <a16:creationId xmlns:a16="http://schemas.microsoft.com/office/drawing/2014/main" id="{F1A8C364-94D4-4630-BAD0-78722F347055}"/>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448733" y="3081867"/>
            <a:ext cx="11260667" cy="3310466"/>
          </a:xfrm>
          <a:prstGeom prst="rect">
            <a:avLst/>
          </a:prstGeom>
        </p:spPr>
      </p:pic>
    </p:spTree>
    <p:extLst>
      <p:ext uri="{BB962C8B-B14F-4D97-AF65-F5344CB8AC3E}">
        <p14:creationId xmlns:p14="http://schemas.microsoft.com/office/powerpoint/2010/main" val="24758055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5" name="Rectangle 19">
            <a:extLst>
              <a:ext uri="{FF2B5EF4-FFF2-40B4-BE49-F238E27FC236}">
                <a16:creationId xmlns:a16="http://schemas.microsoft.com/office/drawing/2014/main" id="{88C97474-5879-4DB5-B4F3-F0357104BC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1">
            <a:extLst>
              <a:ext uri="{FF2B5EF4-FFF2-40B4-BE49-F238E27FC236}">
                <a16:creationId xmlns:a16="http://schemas.microsoft.com/office/drawing/2014/main" id="{9831CBB7-4817-4B54-A7F9-0AE2D0C478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7029" y="457200"/>
            <a:ext cx="5010912" cy="9144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pic>
        <p:nvPicPr>
          <p:cNvPr id="4" name="Picture 3" descr="Graphical user interface&#10;&#10;Description automatically generated">
            <a:extLst>
              <a:ext uri="{FF2B5EF4-FFF2-40B4-BE49-F238E27FC236}">
                <a16:creationId xmlns:a16="http://schemas.microsoft.com/office/drawing/2014/main" id="{A928C760-4763-4F5B-9CEE-E12B3D0B12C5}"/>
              </a:ext>
            </a:extLst>
          </p:cNvPr>
          <p:cNvPicPr>
            <a:picLocks noChangeAspect="1"/>
          </p:cNvPicPr>
          <p:nvPr/>
        </p:nvPicPr>
        <p:blipFill>
          <a:blip r:embed="rId3"/>
          <a:stretch>
            <a:fillRect/>
          </a:stretch>
        </p:blipFill>
        <p:spPr>
          <a:xfrm>
            <a:off x="720636" y="818427"/>
            <a:ext cx="5476375" cy="5421610"/>
          </a:xfrm>
          <a:prstGeom prst="rect">
            <a:avLst/>
          </a:prstGeom>
        </p:spPr>
      </p:pic>
      <p:sp>
        <p:nvSpPr>
          <p:cNvPr id="24" name="Rectangle 23">
            <a:extLst>
              <a:ext uri="{FF2B5EF4-FFF2-40B4-BE49-F238E27FC236}">
                <a16:creationId xmlns:a16="http://schemas.microsoft.com/office/drawing/2014/main" id="{96BC321D-B05F-4857-8880-97F61B9B78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7791" y="601200"/>
            <a:ext cx="5009388" cy="578936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E4C48735-4FE2-4222-B6C3-F4EBA93CA782}"/>
              </a:ext>
            </a:extLst>
          </p:cNvPr>
          <p:cNvSpPr>
            <a:spLocks noGrp="1"/>
          </p:cNvSpPr>
          <p:nvPr>
            <p:ph type="title"/>
          </p:nvPr>
        </p:nvSpPr>
        <p:spPr>
          <a:xfrm>
            <a:off x="6917647" y="2834640"/>
            <a:ext cx="4597758" cy="1188720"/>
          </a:xfrm>
        </p:spPr>
        <p:txBody>
          <a:bodyPr vert="horz" lIns="91440" tIns="45720" rIns="91440" bIns="45720" rtlCol="0" anchor="b">
            <a:normAutofit/>
          </a:bodyPr>
          <a:lstStyle/>
          <a:p>
            <a:r>
              <a:rPr lang="en-US" dirty="0">
                <a:solidFill>
                  <a:srgbClr val="FFFFFF"/>
                </a:solidFill>
              </a:rPr>
              <a:t>LIVE </a:t>
            </a:r>
            <a:r>
              <a:rPr lang="en-US" dirty="0" err="1">
                <a:solidFill>
                  <a:srgbClr val="FFFFFF"/>
                </a:solidFill>
              </a:rPr>
              <a:t>api</a:t>
            </a:r>
            <a:r>
              <a:rPr lang="en-US" dirty="0">
                <a:solidFill>
                  <a:srgbClr val="FFFFFF"/>
                </a:solidFill>
              </a:rPr>
              <a:t> demo:</a:t>
            </a:r>
            <a:br>
              <a:rPr lang="en-US" dirty="0">
                <a:solidFill>
                  <a:srgbClr val="FFFFFF"/>
                </a:solidFill>
              </a:rPr>
            </a:br>
            <a:r>
              <a:rPr lang="en-US" dirty="0">
                <a:solidFill>
                  <a:srgbClr val="FFFFFF"/>
                </a:solidFill>
              </a:rPr>
              <a:t>Reddit API via </a:t>
            </a:r>
            <a:r>
              <a:rPr lang="en-US" dirty="0" err="1">
                <a:solidFill>
                  <a:srgbClr val="FFFFFF"/>
                </a:solidFill>
              </a:rPr>
              <a:t>Pushshift</a:t>
            </a:r>
            <a:endParaRPr lang="en-US" dirty="0">
              <a:solidFill>
                <a:srgbClr val="FFFFFF"/>
              </a:solidFill>
            </a:endParaRPr>
          </a:p>
        </p:txBody>
      </p:sp>
    </p:spTree>
    <p:extLst>
      <p:ext uri="{BB962C8B-B14F-4D97-AF65-F5344CB8AC3E}">
        <p14:creationId xmlns:p14="http://schemas.microsoft.com/office/powerpoint/2010/main" val="240162424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24E1C4-ED5C-4F0E-9692-A3FE07FDF0D3}"/>
              </a:ext>
            </a:extLst>
          </p:cNvPr>
          <p:cNvSpPr>
            <a:spLocks noGrp="1"/>
          </p:cNvSpPr>
          <p:nvPr>
            <p:ph type="title"/>
          </p:nvPr>
        </p:nvSpPr>
        <p:spPr/>
        <p:txBody>
          <a:bodyPr/>
          <a:lstStyle/>
          <a:p>
            <a:r>
              <a:rPr lang="en-US" dirty="0"/>
              <a:t>What’s out there? Programming Packages/Tools</a:t>
            </a:r>
          </a:p>
        </p:txBody>
      </p:sp>
      <p:pic>
        <p:nvPicPr>
          <p:cNvPr id="5" name="Content Placeholder 4" descr="Icon&#10;&#10;Description automatically generated">
            <a:extLst>
              <a:ext uri="{FF2B5EF4-FFF2-40B4-BE49-F238E27FC236}">
                <a16:creationId xmlns:a16="http://schemas.microsoft.com/office/drawing/2014/main" id="{82F7B168-63B5-4E37-B729-83817214C55E}"/>
              </a:ext>
            </a:extLst>
          </p:cNvPr>
          <p:cNvPicPr>
            <a:picLocks noGrp="1" noChangeAspect="1"/>
          </p:cNvPicPr>
          <p:nvPr>
            <p:ph idx="1"/>
          </p:nvPr>
        </p:nvPicPr>
        <p:blipFill>
          <a:blip r:embed="rId2"/>
          <a:stretch>
            <a:fillRect/>
          </a:stretch>
        </p:blipFill>
        <p:spPr>
          <a:xfrm>
            <a:off x="1700357" y="5077395"/>
            <a:ext cx="1370884" cy="1370884"/>
          </a:xfrm>
        </p:spPr>
      </p:pic>
      <p:pic>
        <p:nvPicPr>
          <p:cNvPr id="7" name="Picture 6" descr="Icon&#10;&#10;Description automatically generated">
            <a:extLst>
              <a:ext uri="{FF2B5EF4-FFF2-40B4-BE49-F238E27FC236}">
                <a16:creationId xmlns:a16="http://schemas.microsoft.com/office/drawing/2014/main" id="{3FAB80D5-31CB-467D-8C6D-1EBA5CB39D2A}"/>
              </a:ext>
            </a:extLst>
          </p:cNvPr>
          <p:cNvPicPr>
            <a:picLocks noChangeAspect="1"/>
          </p:cNvPicPr>
          <p:nvPr/>
        </p:nvPicPr>
        <p:blipFill>
          <a:blip r:embed="rId3"/>
          <a:stretch>
            <a:fillRect/>
          </a:stretch>
        </p:blipFill>
        <p:spPr>
          <a:xfrm>
            <a:off x="1791439" y="3657878"/>
            <a:ext cx="1188721" cy="1188721"/>
          </a:xfrm>
          <a:prstGeom prst="rect">
            <a:avLst/>
          </a:prstGeom>
        </p:spPr>
      </p:pic>
      <p:cxnSp>
        <p:nvCxnSpPr>
          <p:cNvPr id="9" name="Straight Connector 8">
            <a:extLst>
              <a:ext uri="{FF2B5EF4-FFF2-40B4-BE49-F238E27FC236}">
                <a16:creationId xmlns:a16="http://schemas.microsoft.com/office/drawing/2014/main" id="{5527AFC2-C61B-4CDC-AB98-AB31A84ACCDE}"/>
              </a:ext>
            </a:extLst>
          </p:cNvPr>
          <p:cNvCxnSpPr>
            <a:cxnSpLocks/>
          </p:cNvCxnSpPr>
          <p:nvPr/>
        </p:nvCxnSpPr>
        <p:spPr>
          <a:xfrm>
            <a:off x="3424986" y="3481138"/>
            <a:ext cx="0" cy="2999875"/>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10C44129-E81A-4FA9-AF6D-519940238102}"/>
              </a:ext>
            </a:extLst>
          </p:cNvPr>
          <p:cNvPicPr>
            <a:picLocks noChangeAspect="1"/>
          </p:cNvPicPr>
          <p:nvPr/>
        </p:nvPicPr>
        <p:blipFill>
          <a:blip r:embed="rId4"/>
          <a:stretch>
            <a:fillRect/>
          </a:stretch>
        </p:blipFill>
        <p:spPr>
          <a:xfrm>
            <a:off x="4228725" y="2415677"/>
            <a:ext cx="1003615" cy="933113"/>
          </a:xfrm>
          <a:prstGeom prst="rect">
            <a:avLst/>
          </a:prstGeom>
        </p:spPr>
      </p:pic>
      <p:pic>
        <p:nvPicPr>
          <p:cNvPr id="14" name="Picture 13" descr="Logo&#10;&#10;Description automatically generated">
            <a:extLst>
              <a:ext uri="{FF2B5EF4-FFF2-40B4-BE49-F238E27FC236}">
                <a16:creationId xmlns:a16="http://schemas.microsoft.com/office/drawing/2014/main" id="{C197A3EC-AD76-488E-B933-E865B5060613}"/>
              </a:ext>
            </a:extLst>
          </p:cNvPr>
          <p:cNvPicPr>
            <a:picLocks noChangeAspect="1"/>
          </p:cNvPicPr>
          <p:nvPr/>
        </p:nvPicPr>
        <p:blipFill>
          <a:blip r:embed="rId5"/>
          <a:stretch>
            <a:fillRect/>
          </a:stretch>
        </p:blipFill>
        <p:spPr>
          <a:xfrm>
            <a:off x="5829559" y="2415677"/>
            <a:ext cx="933609" cy="933609"/>
          </a:xfrm>
          <a:prstGeom prst="rect">
            <a:avLst/>
          </a:prstGeom>
        </p:spPr>
      </p:pic>
      <p:pic>
        <p:nvPicPr>
          <p:cNvPr id="16" name="Picture 15" descr="Logo, icon&#10;&#10;Description automatically generated">
            <a:extLst>
              <a:ext uri="{FF2B5EF4-FFF2-40B4-BE49-F238E27FC236}">
                <a16:creationId xmlns:a16="http://schemas.microsoft.com/office/drawing/2014/main" id="{04256239-5722-401A-8785-C0B8E1E0551B}"/>
              </a:ext>
            </a:extLst>
          </p:cNvPr>
          <p:cNvPicPr>
            <a:picLocks noChangeAspect="1"/>
          </p:cNvPicPr>
          <p:nvPr/>
        </p:nvPicPr>
        <p:blipFill>
          <a:blip r:embed="rId6"/>
          <a:stretch>
            <a:fillRect/>
          </a:stretch>
        </p:blipFill>
        <p:spPr>
          <a:xfrm>
            <a:off x="7360387" y="2345174"/>
            <a:ext cx="1003616" cy="1003616"/>
          </a:xfrm>
          <a:prstGeom prst="rect">
            <a:avLst/>
          </a:prstGeom>
        </p:spPr>
      </p:pic>
      <p:pic>
        <p:nvPicPr>
          <p:cNvPr id="18" name="Picture 17" descr="Logo, icon&#10;&#10;Description automatically generated">
            <a:extLst>
              <a:ext uri="{FF2B5EF4-FFF2-40B4-BE49-F238E27FC236}">
                <a16:creationId xmlns:a16="http://schemas.microsoft.com/office/drawing/2014/main" id="{A849CF13-3446-4B38-85BD-5D14254D0535}"/>
              </a:ext>
            </a:extLst>
          </p:cNvPr>
          <p:cNvPicPr>
            <a:picLocks noChangeAspect="1"/>
          </p:cNvPicPr>
          <p:nvPr/>
        </p:nvPicPr>
        <p:blipFill>
          <a:blip r:embed="rId7"/>
          <a:stretch>
            <a:fillRect/>
          </a:stretch>
        </p:blipFill>
        <p:spPr>
          <a:xfrm>
            <a:off x="8961222" y="2345174"/>
            <a:ext cx="1003616" cy="1003616"/>
          </a:xfrm>
          <a:prstGeom prst="rect">
            <a:avLst/>
          </a:prstGeom>
        </p:spPr>
      </p:pic>
      <p:sp>
        <p:nvSpPr>
          <p:cNvPr id="19" name="TextBox 18">
            <a:extLst>
              <a:ext uri="{FF2B5EF4-FFF2-40B4-BE49-F238E27FC236}">
                <a16:creationId xmlns:a16="http://schemas.microsoft.com/office/drawing/2014/main" id="{E60B2813-3C04-4039-9F49-E31929283C40}"/>
              </a:ext>
            </a:extLst>
          </p:cNvPr>
          <p:cNvSpPr txBox="1"/>
          <p:nvPr/>
        </p:nvSpPr>
        <p:spPr>
          <a:xfrm>
            <a:off x="7169938" y="4041966"/>
            <a:ext cx="1791284" cy="369332"/>
          </a:xfrm>
          <a:prstGeom prst="rect">
            <a:avLst/>
          </a:prstGeom>
          <a:noFill/>
        </p:spPr>
        <p:txBody>
          <a:bodyPr wrap="square">
            <a:spAutoFit/>
          </a:bodyPr>
          <a:lstStyle/>
          <a:p>
            <a:r>
              <a:rPr lang="en-US" dirty="0" err="1"/>
              <a:t>academictwitteR</a:t>
            </a:r>
            <a:endParaRPr lang="en-US" dirty="0"/>
          </a:p>
        </p:txBody>
      </p:sp>
      <p:sp>
        <p:nvSpPr>
          <p:cNvPr id="20" name="TextBox 19">
            <a:extLst>
              <a:ext uri="{FF2B5EF4-FFF2-40B4-BE49-F238E27FC236}">
                <a16:creationId xmlns:a16="http://schemas.microsoft.com/office/drawing/2014/main" id="{7F33B4D5-45F5-4CCD-94FF-1C65CBBC76DC}"/>
              </a:ext>
            </a:extLst>
          </p:cNvPr>
          <p:cNvSpPr txBox="1"/>
          <p:nvPr/>
        </p:nvSpPr>
        <p:spPr>
          <a:xfrm>
            <a:off x="5829559" y="4041966"/>
            <a:ext cx="1246547" cy="369332"/>
          </a:xfrm>
          <a:prstGeom prst="rect">
            <a:avLst/>
          </a:prstGeom>
          <a:noFill/>
        </p:spPr>
        <p:txBody>
          <a:bodyPr wrap="square">
            <a:spAutoFit/>
          </a:bodyPr>
          <a:lstStyle/>
          <a:p>
            <a:r>
              <a:rPr lang="en-US" dirty="0"/>
              <a:t>FORT API</a:t>
            </a:r>
          </a:p>
        </p:txBody>
      </p:sp>
      <p:sp>
        <p:nvSpPr>
          <p:cNvPr id="21" name="TextBox 20">
            <a:extLst>
              <a:ext uri="{FF2B5EF4-FFF2-40B4-BE49-F238E27FC236}">
                <a16:creationId xmlns:a16="http://schemas.microsoft.com/office/drawing/2014/main" id="{E46FC418-746E-4896-8C89-006DF745BAD4}"/>
              </a:ext>
            </a:extLst>
          </p:cNvPr>
          <p:cNvSpPr txBox="1"/>
          <p:nvPr/>
        </p:nvSpPr>
        <p:spPr>
          <a:xfrm>
            <a:off x="5829559" y="5610494"/>
            <a:ext cx="1246547" cy="369332"/>
          </a:xfrm>
          <a:prstGeom prst="rect">
            <a:avLst/>
          </a:prstGeom>
          <a:noFill/>
        </p:spPr>
        <p:txBody>
          <a:bodyPr wrap="square">
            <a:spAutoFit/>
          </a:bodyPr>
          <a:lstStyle/>
          <a:p>
            <a:r>
              <a:rPr lang="en-US" dirty="0"/>
              <a:t>FORT API</a:t>
            </a:r>
          </a:p>
        </p:txBody>
      </p:sp>
      <p:sp>
        <p:nvSpPr>
          <p:cNvPr id="22" name="TextBox 21">
            <a:extLst>
              <a:ext uri="{FF2B5EF4-FFF2-40B4-BE49-F238E27FC236}">
                <a16:creationId xmlns:a16="http://schemas.microsoft.com/office/drawing/2014/main" id="{FDCA0E0F-C086-47D6-846D-E48AF2D08E3A}"/>
              </a:ext>
            </a:extLst>
          </p:cNvPr>
          <p:cNvSpPr txBox="1"/>
          <p:nvPr/>
        </p:nvSpPr>
        <p:spPr>
          <a:xfrm>
            <a:off x="3834890" y="4041966"/>
            <a:ext cx="1791284" cy="369332"/>
          </a:xfrm>
          <a:prstGeom prst="rect">
            <a:avLst/>
          </a:prstGeom>
          <a:noFill/>
        </p:spPr>
        <p:txBody>
          <a:bodyPr wrap="square">
            <a:spAutoFit/>
          </a:bodyPr>
          <a:lstStyle/>
          <a:p>
            <a:r>
              <a:rPr lang="en-US" dirty="0" err="1"/>
              <a:t>RedditExtractoR</a:t>
            </a:r>
            <a:endParaRPr lang="en-US" dirty="0"/>
          </a:p>
        </p:txBody>
      </p:sp>
      <p:cxnSp>
        <p:nvCxnSpPr>
          <p:cNvPr id="23" name="Straight Connector 22">
            <a:extLst>
              <a:ext uri="{FF2B5EF4-FFF2-40B4-BE49-F238E27FC236}">
                <a16:creationId xmlns:a16="http://schemas.microsoft.com/office/drawing/2014/main" id="{266386BD-5C43-4C63-8508-247F2D81E261}"/>
              </a:ext>
            </a:extLst>
          </p:cNvPr>
          <p:cNvCxnSpPr>
            <a:cxnSpLocks/>
          </p:cNvCxnSpPr>
          <p:nvPr/>
        </p:nvCxnSpPr>
        <p:spPr>
          <a:xfrm flipH="1">
            <a:off x="2927684" y="5044660"/>
            <a:ext cx="7078118"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58BD6D4E-A67D-4407-83FA-D25E99BDAF8A}"/>
              </a:ext>
            </a:extLst>
          </p:cNvPr>
          <p:cNvSpPr txBox="1"/>
          <p:nvPr/>
        </p:nvSpPr>
        <p:spPr>
          <a:xfrm>
            <a:off x="9191243" y="4041966"/>
            <a:ext cx="1791284" cy="369332"/>
          </a:xfrm>
          <a:prstGeom prst="rect">
            <a:avLst/>
          </a:prstGeom>
          <a:noFill/>
        </p:spPr>
        <p:txBody>
          <a:bodyPr wrap="square">
            <a:spAutoFit/>
          </a:bodyPr>
          <a:lstStyle/>
          <a:p>
            <a:r>
              <a:rPr lang="en-US" dirty="0" err="1"/>
              <a:t>tubeR</a:t>
            </a:r>
            <a:endParaRPr lang="en-US" dirty="0"/>
          </a:p>
        </p:txBody>
      </p:sp>
      <p:sp>
        <p:nvSpPr>
          <p:cNvPr id="28" name="TextBox 27">
            <a:extLst>
              <a:ext uri="{FF2B5EF4-FFF2-40B4-BE49-F238E27FC236}">
                <a16:creationId xmlns:a16="http://schemas.microsoft.com/office/drawing/2014/main" id="{6795E479-6324-48D3-91D5-060FB04880CF}"/>
              </a:ext>
            </a:extLst>
          </p:cNvPr>
          <p:cNvSpPr txBox="1"/>
          <p:nvPr/>
        </p:nvSpPr>
        <p:spPr>
          <a:xfrm>
            <a:off x="3967849" y="5333495"/>
            <a:ext cx="1730376" cy="923330"/>
          </a:xfrm>
          <a:prstGeom prst="rect">
            <a:avLst/>
          </a:prstGeom>
          <a:noFill/>
        </p:spPr>
        <p:txBody>
          <a:bodyPr wrap="square">
            <a:spAutoFit/>
          </a:bodyPr>
          <a:lstStyle/>
          <a:p>
            <a:r>
              <a:rPr lang="en-US"/>
              <a:t>PRAW: The Python Reddit API Wrapper</a:t>
            </a:r>
            <a:endParaRPr lang="en-US" dirty="0"/>
          </a:p>
        </p:txBody>
      </p:sp>
      <p:sp>
        <p:nvSpPr>
          <p:cNvPr id="25" name="TextBox 24">
            <a:extLst>
              <a:ext uri="{FF2B5EF4-FFF2-40B4-BE49-F238E27FC236}">
                <a16:creationId xmlns:a16="http://schemas.microsoft.com/office/drawing/2014/main" id="{461DF9DF-6282-4651-B37E-9954FB5B0621}"/>
              </a:ext>
            </a:extLst>
          </p:cNvPr>
          <p:cNvSpPr txBox="1"/>
          <p:nvPr/>
        </p:nvSpPr>
        <p:spPr>
          <a:xfrm>
            <a:off x="7279517" y="5610494"/>
            <a:ext cx="1572126" cy="369332"/>
          </a:xfrm>
          <a:prstGeom prst="rect">
            <a:avLst/>
          </a:prstGeom>
          <a:noFill/>
        </p:spPr>
        <p:txBody>
          <a:bodyPr wrap="square">
            <a:spAutoFit/>
          </a:bodyPr>
          <a:lstStyle/>
          <a:p>
            <a:r>
              <a:rPr lang="en-US" dirty="0">
                <a:hlinkClick r:id="rId8"/>
              </a:rPr>
              <a:t>search-tweets</a:t>
            </a:r>
            <a:endParaRPr lang="en-US" dirty="0"/>
          </a:p>
        </p:txBody>
      </p:sp>
      <p:sp>
        <p:nvSpPr>
          <p:cNvPr id="26" name="TextBox 25">
            <a:extLst>
              <a:ext uri="{FF2B5EF4-FFF2-40B4-BE49-F238E27FC236}">
                <a16:creationId xmlns:a16="http://schemas.microsoft.com/office/drawing/2014/main" id="{D0F3D353-C135-483F-A6D4-E07CFB59DBDD}"/>
              </a:ext>
            </a:extLst>
          </p:cNvPr>
          <p:cNvSpPr txBox="1"/>
          <p:nvPr/>
        </p:nvSpPr>
        <p:spPr>
          <a:xfrm>
            <a:off x="8851643" y="5610494"/>
            <a:ext cx="1724526" cy="369332"/>
          </a:xfrm>
          <a:prstGeom prst="rect">
            <a:avLst/>
          </a:prstGeom>
          <a:noFill/>
        </p:spPr>
        <p:txBody>
          <a:bodyPr wrap="square">
            <a:spAutoFit/>
          </a:bodyPr>
          <a:lstStyle/>
          <a:p>
            <a:r>
              <a:rPr lang="en-US" dirty="0">
                <a:hlinkClick r:id="rId9"/>
              </a:rPr>
              <a:t>python-</a:t>
            </a:r>
            <a:r>
              <a:rPr lang="en-US" dirty="0" err="1">
                <a:hlinkClick r:id="rId9"/>
              </a:rPr>
              <a:t>youtube</a:t>
            </a:r>
            <a:endParaRPr lang="en-US" dirty="0"/>
          </a:p>
        </p:txBody>
      </p:sp>
    </p:spTree>
    <p:extLst>
      <p:ext uri="{BB962C8B-B14F-4D97-AF65-F5344CB8AC3E}">
        <p14:creationId xmlns:p14="http://schemas.microsoft.com/office/powerpoint/2010/main" val="1597574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D89173-189F-427B-80D8-A78650CF8E8B}"/>
              </a:ext>
            </a:extLst>
          </p:cNvPr>
          <p:cNvSpPr>
            <a:spLocks noGrp="1"/>
          </p:cNvSpPr>
          <p:nvPr>
            <p:ph type="title"/>
          </p:nvPr>
        </p:nvSpPr>
        <p:spPr/>
        <p:txBody>
          <a:bodyPr/>
          <a:lstStyle/>
          <a:p>
            <a:r>
              <a:rPr lang="en-US" dirty="0"/>
              <a:t>Reddit extractor</a:t>
            </a:r>
          </a:p>
        </p:txBody>
      </p:sp>
      <p:pic>
        <p:nvPicPr>
          <p:cNvPr id="5" name="Picture 4">
            <a:extLst>
              <a:ext uri="{FF2B5EF4-FFF2-40B4-BE49-F238E27FC236}">
                <a16:creationId xmlns:a16="http://schemas.microsoft.com/office/drawing/2014/main" id="{61F536C6-B635-4A99-824F-F915438F19ED}"/>
              </a:ext>
            </a:extLst>
          </p:cNvPr>
          <p:cNvPicPr>
            <a:picLocks noChangeAspect="1"/>
          </p:cNvPicPr>
          <p:nvPr/>
        </p:nvPicPr>
        <p:blipFill>
          <a:blip r:embed="rId2"/>
          <a:stretch>
            <a:fillRect/>
          </a:stretch>
        </p:blipFill>
        <p:spPr>
          <a:xfrm>
            <a:off x="4185736" y="804863"/>
            <a:ext cx="7668378" cy="2706014"/>
          </a:xfrm>
          <a:prstGeom prst="rect">
            <a:avLst/>
          </a:prstGeom>
        </p:spPr>
      </p:pic>
      <p:pic>
        <p:nvPicPr>
          <p:cNvPr id="7" name="Picture 6">
            <a:extLst>
              <a:ext uri="{FF2B5EF4-FFF2-40B4-BE49-F238E27FC236}">
                <a16:creationId xmlns:a16="http://schemas.microsoft.com/office/drawing/2014/main" id="{A44C7908-BB80-4BF3-B501-21C9117F9A78}"/>
              </a:ext>
            </a:extLst>
          </p:cNvPr>
          <p:cNvPicPr>
            <a:picLocks noChangeAspect="1"/>
          </p:cNvPicPr>
          <p:nvPr/>
        </p:nvPicPr>
        <p:blipFill>
          <a:blip r:embed="rId3"/>
          <a:stretch>
            <a:fillRect/>
          </a:stretch>
        </p:blipFill>
        <p:spPr>
          <a:xfrm>
            <a:off x="448175" y="3791961"/>
            <a:ext cx="9277517" cy="2838401"/>
          </a:xfrm>
          <a:prstGeom prst="rect">
            <a:avLst/>
          </a:prstGeom>
        </p:spPr>
      </p:pic>
      <p:sp>
        <p:nvSpPr>
          <p:cNvPr id="8" name="TextBox 7">
            <a:extLst>
              <a:ext uri="{FF2B5EF4-FFF2-40B4-BE49-F238E27FC236}">
                <a16:creationId xmlns:a16="http://schemas.microsoft.com/office/drawing/2014/main" id="{4BAC3438-E1CB-4856-838D-73B9CA7BBC3A}"/>
              </a:ext>
            </a:extLst>
          </p:cNvPr>
          <p:cNvSpPr txBox="1"/>
          <p:nvPr/>
        </p:nvSpPr>
        <p:spPr>
          <a:xfrm>
            <a:off x="2101340" y="2287420"/>
            <a:ext cx="1791284" cy="369332"/>
          </a:xfrm>
          <a:prstGeom prst="rect">
            <a:avLst/>
          </a:prstGeom>
          <a:noFill/>
        </p:spPr>
        <p:txBody>
          <a:bodyPr wrap="square">
            <a:spAutoFit/>
          </a:bodyPr>
          <a:lstStyle/>
          <a:p>
            <a:r>
              <a:rPr lang="en-US" dirty="0"/>
              <a:t>The Query -&gt;</a:t>
            </a:r>
          </a:p>
        </p:txBody>
      </p:sp>
      <p:sp>
        <p:nvSpPr>
          <p:cNvPr id="9" name="TextBox 8">
            <a:extLst>
              <a:ext uri="{FF2B5EF4-FFF2-40B4-BE49-F238E27FC236}">
                <a16:creationId xmlns:a16="http://schemas.microsoft.com/office/drawing/2014/main" id="{B8B92DB7-8951-4AF9-83A8-370F88961B41}"/>
              </a:ext>
            </a:extLst>
          </p:cNvPr>
          <p:cNvSpPr txBox="1"/>
          <p:nvPr/>
        </p:nvSpPr>
        <p:spPr>
          <a:xfrm>
            <a:off x="10062830" y="5026495"/>
            <a:ext cx="1791284" cy="369332"/>
          </a:xfrm>
          <a:prstGeom prst="rect">
            <a:avLst/>
          </a:prstGeom>
          <a:noFill/>
        </p:spPr>
        <p:txBody>
          <a:bodyPr wrap="square">
            <a:spAutoFit/>
          </a:bodyPr>
          <a:lstStyle/>
          <a:p>
            <a:r>
              <a:rPr lang="en-US" dirty="0"/>
              <a:t>&lt;- The Output</a:t>
            </a:r>
          </a:p>
        </p:txBody>
      </p:sp>
    </p:spTree>
    <p:extLst>
      <p:ext uri="{BB962C8B-B14F-4D97-AF65-F5344CB8AC3E}">
        <p14:creationId xmlns:p14="http://schemas.microsoft.com/office/powerpoint/2010/main" val="26973546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62972-3449-42D1-8185-B4BEFD52AB44}"/>
              </a:ext>
            </a:extLst>
          </p:cNvPr>
          <p:cNvSpPr>
            <a:spLocks noGrp="1"/>
          </p:cNvSpPr>
          <p:nvPr>
            <p:ph type="title"/>
          </p:nvPr>
        </p:nvSpPr>
        <p:spPr/>
        <p:txBody>
          <a:bodyPr/>
          <a:lstStyle/>
          <a:p>
            <a:r>
              <a:rPr lang="en-US" dirty="0"/>
              <a:t>What’s next for the </a:t>
            </a:r>
            <a:r>
              <a:rPr lang="en-US" dirty="0" err="1"/>
              <a:t>api</a:t>
            </a:r>
            <a:r>
              <a:rPr lang="en-US" dirty="0"/>
              <a:t> series?</a:t>
            </a:r>
          </a:p>
        </p:txBody>
      </p:sp>
      <p:graphicFrame>
        <p:nvGraphicFramePr>
          <p:cNvPr id="4" name="Content Placeholder 2" descr="timeline">
            <a:extLst>
              <a:ext uri="{FF2B5EF4-FFF2-40B4-BE49-F238E27FC236}">
                <a16:creationId xmlns:a16="http://schemas.microsoft.com/office/drawing/2014/main" id="{FF3F0D82-0AA6-45C3-8367-955CBFA02ED6}"/>
              </a:ext>
            </a:extLst>
          </p:cNvPr>
          <p:cNvGraphicFramePr>
            <a:graphicFrameLocks noGrp="1"/>
          </p:cNvGraphicFramePr>
          <p:nvPr>
            <p:ph idx="1"/>
            <p:extLst>
              <p:ext uri="{D42A27DB-BD31-4B8C-83A1-F6EECF244321}">
                <p14:modId xmlns:p14="http://schemas.microsoft.com/office/powerpoint/2010/main" val="1932753416"/>
              </p:ext>
            </p:extLst>
          </p:nvPr>
        </p:nvGraphicFramePr>
        <p:xfrm>
          <a:off x="581025" y="2341563"/>
          <a:ext cx="11029950" cy="36337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5" name="Straight Arrow Connector 4">
            <a:extLst>
              <a:ext uri="{FF2B5EF4-FFF2-40B4-BE49-F238E27FC236}">
                <a16:creationId xmlns:a16="http://schemas.microsoft.com/office/drawing/2014/main" id="{149DF1AA-B27C-408C-9C63-B6BAC00387F4}"/>
              </a:ext>
            </a:extLst>
          </p:cNvPr>
          <p:cNvCxnSpPr>
            <a:cxnSpLocks/>
          </p:cNvCxnSpPr>
          <p:nvPr/>
        </p:nvCxnSpPr>
        <p:spPr>
          <a:xfrm flipH="1">
            <a:off x="6096001" y="2871537"/>
            <a:ext cx="368967" cy="922421"/>
          </a:xfrm>
          <a:prstGeom prst="straightConnector1">
            <a:avLst/>
          </a:prstGeom>
          <a:ln w="57150">
            <a:solidFill>
              <a:srgbClr val="E773EA"/>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D90F1FC0-E05E-49CC-9FF9-A57A3C09160F}"/>
              </a:ext>
            </a:extLst>
          </p:cNvPr>
          <p:cNvSpPr txBox="1"/>
          <p:nvPr/>
        </p:nvSpPr>
        <p:spPr>
          <a:xfrm>
            <a:off x="5935578" y="2461528"/>
            <a:ext cx="2125579" cy="369332"/>
          </a:xfrm>
          <a:prstGeom prst="rect">
            <a:avLst/>
          </a:prstGeom>
          <a:noFill/>
        </p:spPr>
        <p:txBody>
          <a:bodyPr wrap="square">
            <a:spAutoFit/>
          </a:bodyPr>
          <a:lstStyle/>
          <a:p>
            <a:r>
              <a:rPr lang="en-US" dirty="0"/>
              <a:t>Data from scratch!</a:t>
            </a:r>
          </a:p>
        </p:txBody>
      </p:sp>
    </p:spTree>
    <p:extLst>
      <p:ext uri="{BB962C8B-B14F-4D97-AF65-F5344CB8AC3E}">
        <p14:creationId xmlns:p14="http://schemas.microsoft.com/office/powerpoint/2010/main" val="24038473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12944B-4EDE-4C20-8009-90E70B7DF6DE}"/>
              </a:ext>
            </a:extLst>
          </p:cNvPr>
          <p:cNvSpPr>
            <a:spLocks noGrp="1"/>
          </p:cNvSpPr>
          <p:nvPr>
            <p:ph type="title"/>
          </p:nvPr>
        </p:nvSpPr>
        <p:spPr>
          <a:xfrm>
            <a:off x="581192" y="3100450"/>
            <a:ext cx="11029616" cy="1188720"/>
          </a:xfrm>
        </p:spPr>
        <p:txBody>
          <a:bodyPr>
            <a:normAutofit fontScale="90000"/>
          </a:bodyPr>
          <a:lstStyle/>
          <a:p>
            <a:pPr algn="ctr"/>
            <a:r>
              <a:rPr lang="en-US" sz="6000" dirty="0"/>
              <a:t>Q&amp;A</a:t>
            </a:r>
            <a:br>
              <a:rPr lang="en-US" sz="6000" dirty="0"/>
            </a:br>
            <a:r>
              <a:rPr lang="en-US" sz="3100" dirty="0"/>
              <a:t>(Thank you!)</a:t>
            </a:r>
            <a:endParaRPr lang="en-US" sz="4400" dirty="0"/>
          </a:p>
        </p:txBody>
      </p:sp>
      <p:sp>
        <p:nvSpPr>
          <p:cNvPr id="3" name="TextBox 2">
            <a:extLst>
              <a:ext uri="{FF2B5EF4-FFF2-40B4-BE49-F238E27FC236}">
                <a16:creationId xmlns:a16="http://schemas.microsoft.com/office/drawing/2014/main" id="{611B2A9E-A81A-46C5-9D1D-62C6FBF34CAE}"/>
              </a:ext>
            </a:extLst>
          </p:cNvPr>
          <p:cNvSpPr txBox="1"/>
          <p:nvPr/>
        </p:nvSpPr>
        <p:spPr>
          <a:xfrm>
            <a:off x="1283368" y="5132538"/>
            <a:ext cx="3553327" cy="1477328"/>
          </a:xfrm>
          <a:prstGeom prst="rect">
            <a:avLst/>
          </a:prstGeom>
          <a:noFill/>
        </p:spPr>
        <p:txBody>
          <a:bodyPr wrap="square">
            <a:spAutoFit/>
          </a:bodyPr>
          <a:lstStyle/>
          <a:p>
            <a:r>
              <a:rPr lang="en-US" b="1" dirty="0"/>
              <a:t>Aspen Russell</a:t>
            </a:r>
          </a:p>
          <a:p>
            <a:r>
              <a:rPr lang="en-US" dirty="0"/>
              <a:t>Information Science PhD Student, Cornell University</a:t>
            </a:r>
          </a:p>
          <a:p>
            <a:r>
              <a:rPr lang="en-US" dirty="0">
                <a:hlinkClick r:id="rId2"/>
              </a:rPr>
              <a:t>aspen@infosci.cornell.edu</a:t>
            </a:r>
            <a:endParaRPr lang="en-US" dirty="0"/>
          </a:p>
          <a:p>
            <a:r>
              <a:rPr lang="en-US" dirty="0"/>
              <a:t>@InfoTisayentist on Twitter</a:t>
            </a:r>
          </a:p>
        </p:txBody>
      </p:sp>
      <p:sp>
        <p:nvSpPr>
          <p:cNvPr id="4" name="TextBox 3">
            <a:extLst>
              <a:ext uri="{FF2B5EF4-FFF2-40B4-BE49-F238E27FC236}">
                <a16:creationId xmlns:a16="http://schemas.microsoft.com/office/drawing/2014/main" id="{C3C39666-ADE3-4DB1-ACE7-5C2946B8D5A4}"/>
              </a:ext>
            </a:extLst>
          </p:cNvPr>
          <p:cNvSpPr txBox="1"/>
          <p:nvPr/>
        </p:nvSpPr>
        <p:spPr>
          <a:xfrm>
            <a:off x="7571874" y="5132538"/>
            <a:ext cx="3858126" cy="1477328"/>
          </a:xfrm>
          <a:prstGeom prst="rect">
            <a:avLst/>
          </a:prstGeom>
          <a:noFill/>
        </p:spPr>
        <p:txBody>
          <a:bodyPr wrap="square">
            <a:spAutoFit/>
          </a:bodyPr>
          <a:lstStyle/>
          <a:p>
            <a:r>
              <a:rPr lang="en-US" b="1" dirty="0"/>
              <a:t>Jonathan Chang</a:t>
            </a:r>
          </a:p>
          <a:p>
            <a:r>
              <a:rPr lang="en-US" dirty="0"/>
              <a:t>Computer Science PhD Candidate, Cornell University</a:t>
            </a:r>
          </a:p>
          <a:p>
            <a:r>
              <a:rPr lang="en-US" dirty="0">
                <a:hlinkClick r:id="rId3"/>
              </a:rPr>
              <a:t>jpchang@cs.cornell.edu</a:t>
            </a:r>
            <a:endParaRPr lang="en-US" dirty="0"/>
          </a:p>
          <a:p>
            <a:r>
              <a:rPr lang="en-US" dirty="0"/>
              <a:t>u/</a:t>
            </a:r>
            <a:r>
              <a:rPr lang="en-US" dirty="0" err="1"/>
              <a:t>GradientDissent</a:t>
            </a:r>
            <a:r>
              <a:rPr lang="en-US" dirty="0"/>
              <a:t> on Reddit</a:t>
            </a:r>
          </a:p>
        </p:txBody>
      </p:sp>
    </p:spTree>
    <p:extLst>
      <p:ext uri="{BB962C8B-B14F-4D97-AF65-F5344CB8AC3E}">
        <p14:creationId xmlns:p14="http://schemas.microsoft.com/office/powerpoint/2010/main" val="34252235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63ECF7-7F43-4F02-B7A1-8B4099E433B5}"/>
              </a:ext>
            </a:extLst>
          </p:cNvPr>
          <p:cNvSpPr>
            <a:spLocks noGrp="1"/>
          </p:cNvSpPr>
          <p:nvPr>
            <p:ph type="title"/>
          </p:nvPr>
        </p:nvSpPr>
        <p:spPr/>
        <p:txBody>
          <a:bodyPr/>
          <a:lstStyle/>
          <a:p>
            <a:r>
              <a:rPr lang="en-US" dirty="0"/>
              <a:t>Attributions</a:t>
            </a:r>
          </a:p>
        </p:txBody>
      </p:sp>
      <p:sp>
        <p:nvSpPr>
          <p:cNvPr id="3" name="Content Placeholder 2">
            <a:extLst>
              <a:ext uri="{FF2B5EF4-FFF2-40B4-BE49-F238E27FC236}">
                <a16:creationId xmlns:a16="http://schemas.microsoft.com/office/drawing/2014/main" id="{A5704F0E-249E-4565-882F-8770AC7C3D6B}"/>
              </a:ext>
            </a:extLst>
          </p:cNvPr>
          <p:cNvSpPr>
            <a:spLocks noGrp="1"/>
          </p:cNvSpPr>
          <p:nvPr>
            <p:ph idx="1"/>
          </p:nvPr>
        </p:nvSpPr>
        <p:spPr/>
        <p:txBody>
          <a:bodyPr/>
          <a:lstStyle/>
          <a:p>
            <a:r>
              <a:rPr lang="en-US" dirty="0"/>
              <a:t>Icons sourced from flaticon.com and from these artists: </a:t>
            </a:r>
            <a:r>
              <a:rPr lang="en-US" dirty="0" err="1"/>
              <a:t>freepik</a:t>
            </a:r>
            <a:r>
              <a:rPr lang="en-US" dirty="0"/>
              <a:t>, </a:t>
            </a:r>
            <a:r>
              <a:rPr lang="en-US" dirty="0" err="1"/>
              <a:t>flaticon</a:t>
            </a:r>
            <a:r>
              <a:rPr lang="en-US" dirty="0"/>
              <a:t>, </a:t>
            </a:r>
            <a:r>
              <a:rPr lang="en-US" dirty="0" err="1"/>
              <a:t>becris</a:t>
            </a:r>
            <a:r>
              <a:rPr lang="en-US" dirty="0"/>
              <a:t>, </a:t>
            </a:r>
            <a:r>
              <a:rPr lang="en-US" dirty="0" err="1"/>
              <a:t>Yellowline</a:t>
            </a:r>
            <a:r>
              <a:rPr lang="en-US" dirty="0"/>
              <a:t>, </a:t>
            </a:r>
            <a:r>
              <a:rPr lang="en-US" dirty="0" err="1"/>
              <a:t>vidyavidz</a:t>
            </a:r>
            <a:r>
              <a:rPr lang="en-US" dirty="0"/>
              <a:t>, Pixel perfect, and </a:t>
            </a:r>
            <a:r>
              <a:rPr lang="en-US" dirty="0" err="1"/>
              <a:t>Prosymbols</a:t>
            </a:r>
            <a:endParaRPr lang="en-US" dirty="0"/>
          </a:p>
        </p:txBody>
      </p:sp>
    </p:spTree>
    <p:extLst>
      <p:ext uri="{BB962C8B-B14F-4D97-AF65-F5344CB8AC3E}">
        <p14:creationId xmlns:p14="http://schemas.microsoft.com/office/powerpoint/2010/main" val="31529856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23565E-669D-4B68-A936-9EC20C8DE235}"/>
              </a:ext>
            </a:extLst>
          </p:cNvPr>
          <p:cNvSpPr>
            <a:spLocks noGrp="1"/>
          </p:cNvSpPr>
          <p:nvPr>
            <p:ph type="title"/>
          </p:nvPr>
        </p:nvSpPr>
        <p:spPr/>
        <p:txBody>
          <a:bodyPr/>
          <a:lstStyle/>
          <a:p>
            <a:r>
              <a:rPr lang="en-US" dirty="0"/>
              <a:t>Cornell Center for Social Sciences (CCSS)</a:t>
            </a:r>
          </a:p>
        </p:txBody>
      </p:sp>
      <p:sp>
        <p:nvSpPr>
          <p:cNvPr id="3" name="Content Placeholder 2">
            <a:extLst>
              <a:ext uri="{FF2B5EF4-FFF2-40B4-BE49-F238E27FC236}">
                <a16:creationId xmlns:a16="http://schemas.microsoft.com/office/drawing/2014/main" id="{D6E1C261-1420-4F1D-B5FE-B49CF14A7B6B}"/>
              </a:ext>
            </a:extLst>
          </p:cNvPr>
          <p:cNvSpPr>
            <a:spLocks noGrp="1"/>
          </p:cNvSpPr>
          <p:nvPr>
            <p:ph idx="1"/>
          </p:nvPr>
        </p:nvSpPr>
        <p:spPr/>
        <p:txBody>
          <a:bodyPr>
            <a:normAutofit/>
          </a:bodyPr>
          <a:lstStyle/>
          <a:p>
            <a:pPr marL="0" indent="0">
              <a:lnSpc>
                <a:spcPct val="90000"/>
              </a:lnSpc>
              <a:buNone/>
            </a:pPr>
            <a:r>
              <a:rPr lang="en-US" sz="1800" dirty="0"/>
              <a:t>The Cornell Center for Social Sciences provides a welcoming environment for everyone embracing all backgrounds or identities. All instructors and attendees agree to abide by our community norms. We encourage the following behaviors in our workshops:</a:t>
            </a:r>
            <a:endParaRPr lang="en-US" sz="1800" b="0" dirty="0">
              <a:effectLst/>
            </a:endParaRPr>
          </a:p>
          <a:p>
            <a:pPr fontAlgn="base">
              <a:lnSpc>
                <a:spcPct val="90000"/>
              </a:lnSpc>
            </a:pPr>
            <a:r>
              <a:rPr lang="en-US" sz="1800" dirty="0"/>
              <a:t>Respect differing viewpoints and ideas</a:t>
            </a:r>
          </a:p>
          <a:p>
            <a:pPr fontAlgn="base">
              <a:lnSpc>
                <a:spcPct val="90000"/>
              </a:lnSpc>
            </a:pPr>
            <a:r>
              <a:rPr lang="en-US" sz="1800" dirty="0"/>
              <a:t>Share your own perspectives and ask any questions</a:t>
            </a:r>
          </a:p>
          <a:p>
            <a:pPr fontAlgn="base">
              <a:lnSpc>
                <a:spcPct val="90000"/>
              </a:lnSpc>
            </a:pPr>
            <a:r>
              <a:rPr lang="en-US" sz="1800" dirty="0"/>
              <a:t>Accept constructive criticism</a:t>
            </a:r>
          </a:p>
          <a:p>
            <a:pPr fontAlgn="base">
              <a:lnSpc>
                <a:spcPct val="90000"/>
              </a:lnSpc>
            </a:pPr>
            <a:r>
              <a:rPr lang="en-US" sz="1800" dirty="0"/>
              <a:t>Use welcoming and inclusive language</a:t>
            </a:r>
          </a:p>
          <a:p>
            <a:pPr fontAlgn="base">
              <a:lnSpc>
                <a:spcPct val="90000"/>
              </a:lnSpc>
            </a:pPr>
            <a:r>
              <a:rPr lang="en-US" sz="1800" dirty="0"/>
              <a:t>Show courtesy and respect for all instructors and attendees</a:t>
            </a:r>
          </a:p>
          <a:p>
            <a:pPr marL="0" indent="0">
              <a:lnSpc>
                <a:spcPct val="90000"/>
              </a:lnSpc>
              <a:buNone/>
            </a:pPr>
            <a:br>
              <a:rPr lang="en-US" sz="1800" b="0" dirty="0">
                <a:effectLst/>
              </a:rPr>
            </a:br>
            <a:r>
              <a:rPr lang="en-US" sz="1800" dirty="0"/>
              <a:t>If you believe that an instructor or attendee has violated the code of conduct, please report the violation to </a:t>
            </a:r>
            <a:r>
              <a:rPr lang="en-US" sz="1800" u="sng" dirty="0">
                <a:hlinkClick r:id="rId2"/>
              </a:rPr>
              <a:t>ccss-researchsupport@cornell.edu</a:t>
            </a:r>
            <a:r>
              <a:rPr lang="en-US" sz="1800" dirty="0"/>
              <a:t>. We take all reported incidents seriously.</a:t>
            </a:r>
          </a:p>
        </p:txBody>
      </p:sp>
    </p:spTree>
    <p:extLst>
      <p:ext uri="{BB962C8B-B14F-4D97-AF65-F5344CB8AC3E}">
        <p14:creationId xmlns:p14="http://schemas.microsoft.com/office/powerpoint/2010/main" val="4256100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949338-DB52-4F2B-B4A8-E04622B04037}"/>
              </a:ext>
            </a:extLst>
          </p:cNvPr>
          <p:cNvSpPr>
            <a:spLocks noGrp="1"/>
          </p:cNvSpPr>
          <p:nvPr>
            <p:ph type="title"/>
          </p:nvPr>
        </p:nvSpPr>
        <p:spPr/>
        <p:txBody>
          <a:bodyPr/>
          <a:lstStyle/>
          <a:p>
            <a:r>
              <a:rPr lang="en-US" dirty="0"/>
              <a:t>Land Acknowledgement</a:t>
            </a:r>
          </a:p>
        </p:txBody>
      </p:sp>
      <p:sp>
        <p:nvSpPr>
          <p:cNvPr id="5" name="Content Placeholder 3">
            <a:extLst>
              <a:ext uri="{FF2B5EF4-FFF2-40B4-BE49-F238E27FC236}">
                <a16:creationId xmlns:a16="http://schemas.microsoft.com/office/drawing/2014/main" id="{82AA1363-9DB8-0048-9E37-7F6EE1113A22}"/>
              </a:ext>
            </a:extLst>
          </p:cNvPr>
          <p:cNvSpPr>
            <a:spLocks noGrp="1"/>
          </p:cNvSpPr>
          <p:nvPr/>
        </p:nvSpPr>
        <p:spPr>
          <a:xfrm>
            <a:off x="581192" y="2069972"/>
            <a:ext cx="4184035" cy="3880772"/>
          </a:xfrm>
          <a:prstGeom prst="rect">
            <a:avLst/>
          </a:prstGeom>
        </p:spPr>
        <p:txBody>
          <a:bodyPr vert="horz" lIns="91440" tIns="45720" rIns="91440" bIns="45720" rtlCol="0">
            <a:normAutofit fontScale="92500" lnSpcReduction="2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dirty="0"/>
              <a:t>Cornell University is located on the traditional homelands of the </a:t>
            </a:r>
            <a:r>
              <a:rPr lang="en-US" dirty="0" err="1"/>
              <a:t>Gayogo̱hó꞉nǫ</a:t>
            </a:r>
            <a:r>
              <a:rPr lang="en-US" dirty="0"/>
              <a:t>' (the Cayuga </a:t>
            </a:r>
            <a:r>
              <a:rPr lang="en-US" dirty="0" err="1"/>
              <a:t>NatiCCSS-RS@cornell.eduon</a:t>
            </a:r>
            <a:r>
              <a:rPr lang="en-US" dirty="0"/>
              <a:t>). The </a:t>
            </a:r>
            <a:r>
              <a:rPr lang="en-US" dirty="0" err="1"/>
              <a:t>Gayogo̱hó꞉nǫ</a:t>
            </a:r>
            <a:r>
              <a:rPr lang="en-US" dirty="0"/>
              <a:t>' are members of the Haudenosaunee Confederacy, an alliance of six sovereign Nations with a historic and contemporary presence on this land. The Confederacy precedes the establishment of Cornell University, New York state, and the United States of America. We acknowledge the painful history of </a:t>
            </a:r>
            <a:r>
              <a:rPr lang="en-US" dirty="0" err="1"/>
              <a:t>Gayogo̱hó꞉nǫ</a:t>
            </a:r>
            <a:r>
              <a:rPr lang="en-US" dirty="0"/>
              <a:t>' dispossession and honor the ongoing connection of </a:t>
            </a:r>
            <a:r>
              <a:rPr lang="en-US" dirty="0" err="1"/>
              <a:t>Gayogo̱hó꞉nǫ</a:t>
            </a:r>
            <a:r>
              <a:rPr lang="en-US" dirty="0"/>
              <a:t>' people, past and present, to these lands and waters.</a:t>
            </a:r>
          </a:p>
          <a:p>
            <a:pPr marL="0" indent="0">
              <a:buNone/>
            </a:pPr>
            <a:r>
              <a:rPr lang="en-US" dirty="0"/>
              <a:t>- American Indian &amp; Indigenous Studies Program (AIISP), Cornell University</a:t>
            </a:r>
          </a:p>
        </p:txBody>
      </p:sp>
      <p:pic>
        <p:nvPicPr>
          <p:cNvPr id="7" name="Picture 6">
            <a:extLst>
              <a:ext uri="{FF2B5EF4-FFF2-40B4-BE49-F238E27FC236}">
                <a16:creationId xmlns:a16="http://schemas.microsoft.com/office/drawing/2014/main" id="{150224A3-C6E0-2540-9773-BD7161DC3E6F}"/>
              </a:ext>
            </a:extLst>
          </p:cNvPr>
          <p:cNvPicPr>
            <a:picLocks noChangeAspect="1"/>
          </p:cNvPicPr>
          <p:nvPr/>
        </p:nvPicPr>
        <p:blipFill>
          <a:blip r:embed="rId2"/>
          <a:stretch>
            <a:fillRect/>
          </a:stretch>
        </p:blipFill>
        <p:spPr>
          <a:xfrm>
            <a:off x="8941631" y="1890876"/>
            <a:ext cx="2669177" cy="3558903"/>
          </a:xfrm>
          <a:prstGeom prst="rect">
            <a:avLst/>
          </a:prstGeom>
        </p:spPr>
      </p:pic>
      <p:pic>
        <p:nvPicPr>
          <p:cNvPr id="9" name="Picture 8">
            <a:extLst>
              <a:ext uri="{FF2B5EF4-FFF2-40B4-BE49-F238E27FC236}">
                <a16:creationId xmlns:a16="http://schemas.microsoft.com/office/drawing/2014/main" id="{9909B6D3-69CA-4847-A28B-2302AF18EC09}"/>
              </a:ext>
            </a:extLst>
          </p:cNvPr>
          <p:cNvPicPr>
            <a:picLocks noChangeAspect="1"/>
          </p:cNvPicPr>
          <p:nvPr/>
        </p:nvPicPr>
        <p:blipFill>
          <a:blip r:embed="rId3"/>
          <a:stretch>
            <a:fillRect/>
          </a:stretch>
        </p:blipFill>
        <p:spPr>
          <a:xfrm>
            <a:off x="5159823" y="1609563"/>
            <a:ext cx="3619069" cy="4121529"/>
          </a:xfrm>
          <a:prstGeom prst="rect">
            <a:avLst/>
          </a:prstGeom>
        </p:spPr>
      </p:pic>
      <p:sp>
        <p:nvSpPr>
          <p:cNvPr id="11" name="TextBox 10">
            <a:extLst>
              <a:ext uri="{FF2B5EF4-FFF2-40B4-BE49-F238E27FC236}">
                <a16:creationId xmlns:a16="http://schemas.microsoft.com/office/drawing/2014/main" id="{9C336B36-17D4-46A2-A2E7-39273A3FA0F2}"/>
              </a:ext>
            </a:extLst>
          </p:cNvPr>
          <p:cNvSpPr txBox="1"/>
          <p:nvPr/>
        </p:nvSpPr>
        <p:spPr>
          <a:xfrm>
            <a:off x="5514808" y="5792573"/>
            <a:ext cx="6096000" cy="923330"/>
          </a:xfrm>
          <a:prstGeom prst="rect">
            <a:avLst/>
          </a:prstGeom>
          <a:noFill/>
        </p:spPr>
        <p:txBody>
          <a:bodyPr wrap="square">
            <a:spAutoFit/>
          </a:bodyPr>
          <a:lstStyle/>
          <a:p>
            <a:pPr marL="0" indent="0">
              <a:buNone/>
            </a:pPr>
            <a:r>
              <a:rPr lang="en-US" dirty="0"/>
              <a:t>Here for more on the </a:t>
            </a:r>
            <a:r>
              <a:rPr lang="en-US" dirty="0">
                <a:hlinkClick r:id="rId4"/>
              </a:rPr>
              <a:t>history of Cornell’s violent, colonial formation</a:t>
            </a:r>
            <a:r>
              <a:rPr lang="en-US" dirty="0"/>
              <a:t>, </a:t>
            </a:r>
            <a:r>
              <a:rPr lang="en-US" dirty="0">
                <a:hlinkClick r:id="rId5"/>
              </a:rPr>
              <a:t>the movement to return native lands</a:t>
            </a:r>
            <a:r>
              <a:rPr lang="en-US" dirty="0"/>
              <a:t>, and about the </a:t>
            </a:r>
            <a:r>
              <a:rPr lang="en-US" dirty="0">
                <a:hlinkClick r:id="rId6"/>
              </a:rPr>
              <a:t>AIISP program at Cornell.</a:t>
            </a:r>
            <a:endParaRPr lang="en-US" dirty="0"/>
          </a:p>
        </p:txBody>
      </p:sp>
    </p:spTree>
    <p:extLst>
      <p:ext uri="{BB962C8B-B14F-4D97-AF65-F5344CB8AC3E}">
        <p14:creationId xmlns:p14="http://schemas.microsoft.com/office/powerpoint/2010/main" val="30156711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F38DDC-CDBA-45A7-95D2-BBCC5020C0D8}"/>
              </a:ext>
            </a:extLst>
          </p:cNvPr>
          <p:cNvSpPr>
            <a:spLocks noGrp="1"/>
          </p:cNvSpPr>
          <p:nvPr>
            <p:ph type="title"/>
          </p:nvPr>
        </p:nvSpPr>
        <p:spPr/>
        <p:txBody>
          <a:bodyPr/>
          <a:lstStyle/>
          <a:p>
            <a:r>
              <a:rPr lang="en-US" dirty="0"/>
              <a:t>About the presenters:</a:t>
            </a:r>
          </a:p>
        </p:txBody>
      </p:sp>
      <p:sp>
        <p:nvSpPr>
          <p:cNvPr id="3" name="Content Placeholder 2">
            <a:extLst>
              <a:ext uri="{FF2B5EF4-FFF2-40B4-BE49-F238E27FC236}">
                <a16:creationId xmlns:a16="http://schemas.microsoft.com/office/drawing/2014/main" id="{D8A5AB32-371F-4766-8072-DFAD11E14E8C}"/>
              </a:ext>
            </a:extLst>
          </p:cNvPr>
          <p:cNvSpPr>
            <a:spLocks noGrp="1"/>
          </p:cNvSpPr>
          <p:nvPr>
            <p:ph idx="1"/>
          </p:nvPr>
        </p:nvSpPr>
        <p:spPr>
          <a:xfrm>
            <a:off x="1527670" y="4363452"/>
            <a:ext cx="4423945" cy="2326106"/>
          </a:xfrm>
        </p:spPr>
        <p:txBody>
          <a:bodyPr>
            <a:normAutofit fontScale="85000" lnSpcReduction="10000"/>
          </a:bodyPr>
          <a:lstStyle/>
          <a:p>
            <a:pPr marL="0" indent="0">
              <a:buNone/>
            </a:pPr>
            <a:r>
              <a:rPr lang="en-US" sz="1900" b="1" dirty="0"/>
              <a:t>Aspen Russell</a:t>
            </a:r>
          </a:p>
          <a:p>
            <a:r>
              <a:rPr lang="en-US" dirty="0"/>
              <a:t>PhD Student in Information Science</a:t>
            </a:r>
          </a:p>
          <a:p>
            <a:r>
              <a:rPr lang="en-US" dirty="0"/>
              <a:t>Norms in Online Communities</a:t>
            </a:r>
          </a:p>
          <a:p>
            <a:r>
              <a:rPr lang="en-US" dirty="0"/>
              <a:t>Hate speech, harassment, and misinformation</a:t>
            </a:r>
          </a:p>
          <a:p>
            <a:r>
              <a:rPr lang="en-US" dirty="0"/>
              <a:t>Has worked with: Reddit, Twitter, Facebook, </a:t>
            </a:r>
            <a:r>
              <a:rPr lang="en-US" dirty="0" err="1"/>
              <a:t>arXiv</a:t>
            </a:r>
            <a:r>
              <a:rPr lang="en-US" dirty="0"/>
              <a:t>, YouTube, and more.</a:t>
            </a:r>
          </a:p>
          <a:p>
            <a:r>
              <a:rPr lang="en-US" dirty="0"/>
              <a:t>Moonlights as a Dungeon Master</a:t>
            </a:r>
          </a:p>
        </p:txBody>
      </p:sp>
      <p:pic>
        <p:nvPicPr>
          <p:cNvPr id="5" name="Picture 4" descr="A person wearing glasses&#10;&#10;Description automatically generated with low confidence">
            <a:extLst>
              <a:ext uri="{FF2B5EF4-FFF2-40B4-BE49-F238E27FC236}">
                <a16:creationId xmlns:a16="http://schemas.microsoft.com/office/drawing/2014/main" id="{04972E30-3670-4CCA-9C75-EAECB58471C6}"/>
              </a:ext>
            </a:extLst>
          </p:cNvPr>
          <p:cNvPicPr>
            <a:picLocks noChangeAspect="1"/>
          </p:cNvPicPr>
          <p:nvPr/>
        </p:nvPicPr>
        <p:blipFill>
          <a:blip r:embed="rId2"/>
          <a:stretch>
            <a:fillRect/>
          </a:stretch>
        </p:blipFill>
        <p:spPr>
          <a:xfrm>
            <a:off x="2069257" y="2022743"/>
            <a:ext cx="2208841" cy="2208841"/>
          </a:xfrm>
          <a:prstGeom prst="ellipse">
            <a:avLst/>
          </a:prstGeom>
        </p:spPr>
      </p:pic>
      <p:sp>
        <p:nvSpPr>
          <p:cNvPr id="6" name="Content Placeholder 2">
            <a:extLst>
              <a:ext uri="{FF2B5EF4-FFF2-40B4-BE49-F238E27FC236}">
                <a16:creationId xmlns:a16="http://schemas.microsoft.com/office/drawing/2014/main" id="{018F257D-5D4D-4D55-AEE6-B7BA3D87148E}"/>
              </a:ext>
            </a:extLst>
          </p:cNvPr>
          <p:cNvSpPr txBox="1">
            <a:spLocks/>
          </p:cNvSpPr>
          <p:nvPr/>
        </p:nvSpPr>
        <p:spPr>
          <a:xfrm>
            <a:off x="6781459" y="4359920"/>
            <a:ext cx="4423945" cy="2326106"/>
          </a:xfrm>
          <a:prstGeom prst="rect">
            <a:avLst/>
          </a:prstGeom>
        </p:spPr>
        <p:txBody>
          <a:bodyPr vert="horz" lIns="91440" tIns="45720" rIns="91440" bIns="45720" rtlCol="0" anchor="ctr">
            <a:normAutofit fontScale="85000" lnSpcReduction="10000"/>
          </a:bodyPr>
          <a:lst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None/>
            </a:pPr>
            <a:r>
              <a:rPr lang="en-US" b="1" dirty="0"/>
              <a:t>Jonathan Chang</a:t>
            </a:r>
          </a:p>
          <a:p>
            <a:r>
              <a:rPr lang="en-US" dirty="0"/>
              <a:t>PhD Candidate in Computer Science</a:t>
            </a:r>
          </a:p>
          <a:p>
            <a:r>
              <a:rPr lang="en-US" dirty="0"/>
              <a:t>Online content moderation</a:t>
            </a:r>
          </a:p>
          <a:p>
            <a:r>
              <a:rPr lang="en-US" dirty="0"/>
              <a:t>Making online interactions healthier</a:t>
            </a:r>
          </a:p>
          <a:p>
            <a:r>
              <a:rPr lang="en-US" dirty="0"/>
              <a:t>Has worked with: Reddit, Facebook, Wikipedia</a:t>
            </a:r>
          </a:p>
          <a:p>
            <a:r>
              <a:rPr lang="en-US" dirty="0"/>
              <a:t>Slowly grinding the new level cap in Pokémon Go</a:t>
            </a:r>
          </a:p>
          <a:p>
            <a:endParaRPr lang="en-US" dirty="0"/>
          </a:p>
        </p:txBody>
      </p:sp>
      <p:pic>
        <p:nvPicPr>
          <p:cNvPr id="7" name="Picture 6" descr="A person wearing glasses&#10;&#10;Description automatically generated with low confidence">
            <a:extLst>
              <a:ext uri="{FF2B5EF4-FFF2-40B4-BE49-F238E27FC236}">
                <a16:creationId xmlns:a16="http://schemas.microsoft.com/office/drawing/2014/main" id="{707B3571-6FD8-4688-8EA4-9A16CEAAB2A4}"/>
              </a:ext>
            </a:extLst>
          </p:cNvPr>
          <p:cNvPicPr>
            <a:picLocks noChangeAspect="1"/>
          </p:cNvPicPr>
          <p:nvPr/>
        </p:nvPicPr>
        <p:blipFill>
          <a:blip r:embed="rId3"/>
          <a:stretch>
            <a:fillRect/>
          </a:stretch>
        </p:blipFill>
        <p:spPr>
          <a:xfrm>
            <a:off x="7264028" y="2020977"/>
            <a:ext cx="2208842" cy="2208842"/>
          </a:xfrm>
          <a:prstGeom prst="ellipse">
            <a:avLst/>
          </a:prstGeom>
        </p:spPr>
      </p:pic>
    </p:spTree>
    <p:extLst>
      <p:ext uri="{BB962C8B-B14F-4D97-AF65-F5344CB8AC3E}">
        <p14:creationId xmlns:p14="http://schemas.microsoft.com/office/powerpoint/2010/main" val="16573724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62972-3449-42D1-8185-B4BEFD52AB44}"/>
              </a:ext>
            </a:extLst>
          </p:cNvPr>
          <p:cNvSpPr>
            <a:spLocks noGrp="1"/>
          </p:cNvSpPr>
          <p:nvPr>
            <p:ph type="title"/>
          </p:nvPr>
        </p:nvSpPr>
        <p:spPr/>
        <p:txBody>
          <a:bodyPr/>
          <a:lstStyle/>
          <a:p>
            <a:r>
              <a:rPr lang="en-US" dirty="0"/>
              <a:t>The API Workshop series</a:t>
            </a:r>
          </a:p>
        </p:txBody>
      </p:sp>
      <p:graphicFrame>
        <p:nvGraphicFramePr>
          <p:cNvPr id="4" name="Content Placeholder 2" descr="timeline">
            <a:extLst>
              <a:ext uri="{FF2B5EF4-FFF2-40B4-BE49-F238E27FC236}">
                <a16:creationId xmlns:a16="http://schemas.microsoft.com/office/drawing/2014/main" id="{FF3F0D82-0AA6-45C3-8367-955CBFA02ED6}"/>
              </a:ext>
            </a:extLst>
          </p:cNvPr>
          <p:cNvGraphicFramePr>
            <a:graphicFrameLocks noGrp="1"/>
          </p:cNvGraphicFramePr>
          <p:nvPr>
            <p:ph idx="1"/>
            <p:extLst>
              <p:ext uri="{D42A27DB-BD31-4B8C-83A1-F6EECF244321}">
                <p14:modId xmlns:p14="http://schemas.microsoft.com/office/powerpoint/2010/main" val="970973211"/>
              </p:ext>
            </p:extLst>
          </p:nvPr>
        </p:nvGraphicFramePr>
        <p:xfrm>
          <a:off x="581025" y="2341563"/>
          <a:ext cx="11029950" cy="36337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37846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6C8E6EB-4C59-429B-97E4-72A058CFC4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B5B90362-AFCC-46A9-B41C-A257A8C5B3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F71EF7F1-38BA-471D-8CD4-2A9AE8E35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C0524398-BFB4-4C4A-8317-83B8729F9B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a:extLst>
              <a:ext uri="{FF2B5EF4-FFF2-40B4-BE49-F238E27FC236}">
                <a16:creationId xmlns:a16="http://schemas.microsoft.com/office/drawing/2014/main" id="{E08D4B6A-8113-4DFB-B82E-B60CAC8E0A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20" name="Rectangle 19">
            <a:extLst>
              <a:ext uri="{FF2B5EF4-FFF2-40B4-BE49-F238E27FC236}">
                <a16:creationId xmlns:a16="http://schemas.microsoft.com/office/drawing/2014/main" id="{9822E561-F97C-4CBB-A9A6-A6BF6317BC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E4C48735-4FE2-4222-B6C3-F4EBA93CA782}"/>
              </a:ext>
            </a:extLst>
          </p:cNvPr>
          <p:cNvSpPr>
            <a:spLocks noGrp="1"/>
          </p:cNvSpPr>
          <p:nvPr>
            <p:ph type="title"/>
          </p:nvPr>
        </p:nvSpPr>
        <p:spPr>
          <a:xfrm>
            <a:off x="638620" y="863695"/>
            <a:ext cx="3511233" cy="3779995"/>
          </a:xfrm>
        </p:spPr>
        <p:txBody>
          <a:bodyPr vert="horz" lIns="91440" tIns="45720" rIns="91440" bIns="45720" rtlCol="0" anchor="ctr">
            <a:normAutofit/>
          </a:bodyPr>
          <a:lstStyle/>
          <a:p>
            <a:r>
              <a:rPr lang="en-US" sz="3600" dirty="0">
                <a:solidFill>
                  <a:schemeClr val="tx1"/>
                </a:solidFill>
              </a:rPr>
              <a:t>Why </a:t>
            </a:r>
            <a:r>
              <a:rPr lang="en-US" sz="3600" dirty="0" err="1">
                <a:solidFill>
                  <a:schemeClr val="tx1"/>
                </a:solidFill>
              </a:rPr>
              <a:t>apis</a:t>
            </a:r>
            <a:r>
              <a:rPr lang="en-US" sz="3600" dirty="0">
                <a:solidFill>
                  <a:schemeClr val="tx1"/>
                </a:solidFill>
              </a:rPr>
              <a:t>?</a:t>
            </a:r>
          </a:p>
        </p:txBody>
      </p:sp>
      <p:sp>
        <p:nvSpPr>
          <p:cNvPr id="22" name="Rectangle 21">
            <a:extLst>
              <a:ext uri="{FF2B5EF4-FFF2-40B4-BE49-F238E27FC236}">
                <a16:creationId xmlns:a16="http://schemas.microsoft.com/office/drawing/2014/main" id="{B01B0E58-A5C8-4CDA-A2E0-35DF94E59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620" y="457200"/>
            <a:ext cx="3511233" cy="914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5" name="TextBox 14">
            <a:extLst>
              <a:ext uri="{FF2B5EF4-FFF2-40B4-BE49-F238E27FC236}">
                <a16:creationId xmlns:a16="http://schemas.microsoft.com/office/drawing/2014/main" id="{8E348E9A-4493-43F0-8BA5-6690857FB08B}"/>
              </a:ext>
            </a:extLst>
          </p:cNvPr>
          <p:cNvSpPr txBox="1"/>
          <p:nvPr/>
        </p:nvSpPr>
        <p:spPr>
          <a:xfrm>
            <a:off x="638620" y="3052013"/>
            <a:ext cx="3603210" cy="2585323"/>
          </a:xfrm>
          <a:prstGeom prst="rect">
            <a:avLst/>
          </a:prstGeom>
          <a:noFill/>
        </p:spPr>
        <p:txBody>
          <a:bodyPr wrap="square">
            <a:spAutoFit/>
          </a:bodyPr>
          <a:lstStyle/>
          <a:p>
            <a:r>
              <a:rPr lang="en-US" dirty="0"/>
              <a:t>What if you had behavioral evidence of a hypothesis, theory, or phenomena you cared about? </a:t>
            </a:r>
          </a:p>
          <a:p>
            <a:endParaRPr lang="en-US" dirty="0"/>
          </a:p>
          <a:p>
            <a:r>
              <a:rPr lang="en-US" dirty="0"/>
              <a:t>What if you had 1000x as many examples of that behavior?</a:t>
            </a:r>
          </a:p>
          <a:p>
            <a:endParaRPr lang="en-US" dirty="0"/>
          </a:p>
          <a:p>
            <a:r>
              <a:rPr lang="en-US" dirty="0"/>
              <a:t>What if you had access to context surrounding that behavior?</a:t>
            </a:r>
          </a:p>
        </p:txBody>
      </p:sp>
      <p:pic>
        <p:nvPicPr>
          <p:cNvPr id="4" name="Picture 3" descr="Icon&#10;&#10;Description automatically generated">
            <a:extLst>
              <a:ext uri="{FF2B5EF4-FFF2-40B4-BE49-F238E27FC236}">
                <a16:creationId xmlns:a16="http://schemas.microsoft.com/office/drawing/2014/main" id="{B5F9D61C-3DC5-46C4-88DE-4602950F9897}"/>
              </a:ext>
            </a:extLst>
          </p:cNvPr>
          <p:cNvPicPr>
            <a:picLocks noChangeAspect="1"/>
          </p:cNvPicPr>
          <p:nvPr/>
        </p:nvPicPr>
        <p:blipFill>
          <a:blip r:embed="rId2"/>
          <a:stretch>
            <a:fillRect/>
          </a:stretch>
        </p:blipFill>
        <p:spPr>
          <a:xfrm>
            <a:off x="5429161" y="816014"/>
            <a:ext cx="5225971" cy="5225971"/>
          </a:xfrm>
          <a:prstGeom prst="rect">
            <a:avLst/>
          </a:prstGeom>
        </p:spPr>
      </p:pic>
    </p:spTree>
    <p:extLst>
      <p:ext uri="{BB962C8B-B14F-4D97-AF65-F5344CB8AC3E}">
        <p14:creationId xmlns:p14="http://schemas.microsoft.com/office/powerpoint/2010/main" val="113263637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531165-969A-4BF0-BCBC-ED6D33D10535}"/>
              </a:ext>
            </a:extLst>
          </p:cNvPr>
          <p:cNvSpPr>
            <a:spLocks noGrp="1"/>
          </p:cNvSpPr>
          <p:nvPr>
            <p:ph type="title"/>
          </p:nvPr>
        </p:nvSpPr>
        <p:spPr/>
        <p:txBody>
          <a:bodyPr/>
          <a:lstStyle/>
          <a:p>
            <a:r>
              <a:rPr lang="en-US" dirty="0"/>
              <a:t>Examples of API data use</a:t>
            </a:r>
          </a:p>
        </p:txBody>
      </p:sp>
      <p:sp>
        <p:nvSpPr>
          <p:cNvPr id="4" name="TextBox 3">
            <a:extLst>
              <a:ext uri="{FF2B5EF4-FFF2-40B4-BE49-F238E27FC236}">
                <a16:creationId xmlns:a16="http://schemas.microsoft.com/office/drawing/2014/main" id="{CE57495C-D5CD-4A7B-9D14-F68F6760F133}"/>
              </a:ext>
            </a:extLst>
          </p:cNvPr>
          <p:cNvSpPr txBox="1"/>
          <p:nvPr/>
        </p:nvSpPr>
        <p:spPr>
          <a:xfrm>
            <a:off x="728744" y="4985231"/>
            <a:ext cx="5463508" cy="1754326"/>
          </a:xfrm>
          <a:prstGeom prst="rect">
            <a:avLst/>
          </a:prstGeom>
          <a:noFill/>
        </p:spPr>
        <p:txBody>
          <a:bodyPr wrap="square">
            <a:spAutoFit/>
          </a:bodyPr>
          <a:lstStyle/>
          <a:p>
            <a:r>
              <a:rPr lang="en-US" b="1" dirty="0"/>
              <a:t>Social Media</a:t>
            </a:r>
          </a:p>
          <a:p>
            <a:pPr marL="285750" indent="-285750">
              <a:buFont typeface="Arial" panose="020B0604020202020204" pitchFamily="34" charset="0"/>
              <a:buChar char="•"/>
            </a:pPr>
            <a:r>
              <a:rPr lang="en-US" dirty="0"/>
              <a:t>User timeline of posts (change over time?)</a:t>
            </a:r>
          </a:p>
          <a:p>
            <a:pPr marL="285750" indent="-285750">
              <a:buFont typeface="Arial" panose="020B0604020202020204" pitchFamily="34" charset="0"/>
              <a:buChar char="•"/>
            </a:pPr>
            <a:r>
              <a:rPr lang="en-US" dirty="0"/>
              <a:t>Hashtag posts (perhaps an activist movement)</a:t>
            </a:r>
          </a:p>
          <a:p>
            <a:pPr marL="285750" indent="-285750">
              <a:buFont typeface="Arial" panose="020B0604020202020204" pitchFamily="34" charset="0"/>
              <a:buChar char="•"/>
            </a:pPr>
            <a:r>
              <a:rPr lang="en-US" dirty="0"/>
              <a:t>Tweets from a period of time (election)</a:t>
            </a:r>
          </a:p>
          <a:p>
            <a:pPr marL="285750" indent="-285750">
              <a:buFont typeface="Arial" panose="020B0604020202020204" pitchFamily="34" charset="0"/>
              <a:buChar char="•"/>
            </a:pPr>
            <a:r>
              <a:rPr lang="en-US" dirty="0"/>
              <a:t>Investigating comments before and after a moderation change</a:t>
            </a:r>
          </a:p>
        </p:txBody>
      </p:sp>
      <p:sp>
        <p:nvSpPr>
          <p:cNvPr id="5" name="TextBox 4">
            <a:extLst>
              <a:ext uri="{FF2B5EF4-FFF2-40B4-BE49-F238E27FC236}">
                <a16:creationId xmlns:a16="http://schemas.microsoft.com/office/drawing/2014/main" id="{F7DC98D0-F273-4D2D-BFF3-856BB2658CEF}"/>
              </a:ext>
            </a:extLst>
          </p:cNvPr>
          <p:cNvSpPr txBox="1"/>
          <p:nvPr/>
        </p:nvSpPr>
        <p:spPr>
          <a:xfrm>
            <a:off x="6147300" y="4985231"/>
            <a:ext cx="5463508" cy="1754326"/>
          </a:xfrm>
          <a:prstGeom prst="rect">
            <a:avLst/>
          </a:prstGeom>
          <a:noFill/>
        </p:spPr>
        <p:txBody>
          <a:bodyPr wrap="square">
            <a:spAutoFit/>
          </a:bodyPr>
          <a:lstStyle/>
          <a:p>
            <a:r>
              <a:rPr lang="en-US" b="1" dirty="0"/>
              <a:t>Traditional Text (books, academic articles, </a:t>
            </a:r>
            <a:r>
              <a:rPr lang="en-US" b="1" dirty="0" err="1"/>
              <a:t>etc</a:t>
            </a:r>
            <a:r>
              <a:rPr lang="en-US" b="1" dirty="0"/>
              <a:t>)</a:t>
            </a:r>
          </a:p>
          <a:p>
            <a:pPr marL="285750" indent="-285750">
              <a:buFont typeface="Arial" panose="020B0604020202020204" pitchFamily="34" charset="0"/>
              <a:buChar char="•"/>
            </a:pPr>
            <a:r>
              <a:rPr lang="en-US" dirty="0"/>
              <a:t>Co-authorship networks</a:t>
            </a:r>
          </a:p>
          <a:p>
            <a:pPr marL="285750" indent="-285750">
              <a:buFont typeface="Arial" panose="020B0604020202020204" pitchFamily="34" charset="0"/>
              <a:buChar char="•"/>
            </a:pPr>
            <a:r>
              <a:rPr lang="en-US" dirty="0"/>
              <a:t>Publication reach based on identity</a:t>
            </a:r>
          </a:p>
          <a:p>
            <a:pPr marL="285750" indent="-285750">
              <a:buFont typeface="Arial" panose="020B0604020202020204" pitchFamily="34" charset="0"/>
              <a:buChar char="•"/>
            </a:pPr>
            <a:r>
              <a:rPr lang="en-US" dirty="0"/>
              <a:t>Influence networks (who started what)</a:t>
            </a:r>
          </a:p>
          <a:p>
            <a:pPr marL="285750" indent="-285750">
              <a:buFont typeface="Arial" panose="020B0604020202020204" pitchFamily="34" charset="0"/>
              <a:buChar char="•"/>
            </a:pPr>
            <a:r>
              <a:rPr lang="en-US" dirty="0"/>
              <a:t>Change over time (how do words change in meaning)</a:t>
            </a:r>
          </a:p>
        </p:txBody>
      </p:sp>
      <p:pic>
        <p:nvPicPr>
          <p:cNvPr id="7" name="Picture 6" descr="Icon&#10;&#10;Description automatically generated">
            <a:extLst>
              <a:ext uri="{FF2B5EF4-FFF2-40B4-BE49-F238E27FC236}">
                <a16:creationId xmlns:a16="http://schemas.microsoft.com/office/drawing/2014/main" id="{9E67E70E-7FB3-42D7-9BD3-3836B12770EF}"/>
              </a:ext>
            </a:extLst>
          </p:cNvPr>
          <p:cNvPicPr>
            <a:picLocks noChangeAspect="1"/>
          </p:cNvPicPr>
          <p:nvPr/>
        </p:nvPicPr>
        <p:blipFill>
          <a:blip r:embed="rId2"/>
          <a:stretch>
            <a:fillRect/>
          </a:stretch>
        </p:blipFill>
        <p:spPr>
          <a:xfrm>
            <a:off x="1535477" y="2055315"/>
            <a:ext cx="2727713" cy="2727713"/>
          </a:xfrm>
          <a:prstGeom prst="rect">
            <a:avLst/>
          </a:prstGeom>
        </p:spPr>
      </p:pic>
      <p:pic>
        <p:nvPicPr>
          <p:cNvPr id="11" name="Picture 10" descr="A picture containing icon&#10;&#10;Description automatically generated">
            <a:extLst>
              <a:ext uri="{FF2B5EF4-FFF2-40B4-BE49-F238E27FC236}">
                <a16:creationId xmlns:a16="http://schemas.microsoft.com/office/drawing/2014/main" id="{ECE0D8CF-EBD2-4013-84BD-B0AFD692EE16}"/>
              </a:ext>
            </a:extLst>
          </p:cNvPr>
          <p:cNvPicPr>
            <a:picLocks noChangeAspect="1"/>
          </p:cNvPicPr>
          <p:nvPr/>
        </p:nvPicPr>
        <p:blipFill>
          <a:blip r:embed="rId3"/>
          <a:stretch>
            <a:fillRect/>
          </a:stretch>
        </p:blipFill>
        <p:spPr>
          <a:xfrm>
            <a:off x="6770074" y="1890876"/>
            <a:ext cx="2827116" cy="2827116"/>
          </a:xfrm>
          <a:prstGeom prst="rect">
            <a:avLst/>
          </a:prstGeom>
        </p:spPr>
      </p:pic>
    </p:spTree>
    <p:extLst>
      <p:ext uri="{BB962C8B-B14F-4D97-AF65-F5344CB8AC3E}">
        <p14:creationId xmlns:p14="http://schemas.microsoft.com/office/powerpoint/2010/main" val="4120051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12944B-4EDE-4C20-8009-90E70B7DF6DE}"/>
              </a:ext>
            </a:extLst>
          </p:cNvPr>
          <p:cNvSpPr>
            <a:spLocks noGrp="1"/>
          </p:cNvSpPr>
          <p:nvPr>
            <p:ph type="title"/>
          </p:nvPr>
        </p:nvSpPr>
        <p:spPr>
          <a:xfrm>
            <a:off x="581192" y="3100450"/>
            <a:ext cx="11029616" cy="1188720"/>
          </a:xfrm>
        </p:spPr>
        <p:txBody>
          <a:bodyPr>
            <a:normAutofit fontScale="90000"/>
          </a:bodyPr>
          <a:lstStyle/>
          <a:p>
            <a:pPr algn="ctr"/>
            <a:r>
              <a:rPr lang="en-US" sz="6000" dirty="0"/>
              <a:t>What brought </a:t>
            </a:r>
            <a:r>
              <a:rPr lang="en-US" sz="6000" i="1" dirty="0"/>
              <a:t>you </a:t>
            </a:r>
            <a:r>
              <a:rPr lang="en-US" sz="6000" dirty="0"/>
              <a:t>here today?</a:t>
            </a:r>
            <a:br>
              <a:rPr lang="en-US" sz="4400" dirty="0"/>
            </a:br>
            <a:r>
              <a:rPr lang="en-US" sz="4400" dirty="0"/>
              <a:t>(Breakout rooms)</a:t>
            </a:r>
          </a:p>
        </p:txBody>
      </p:sp>
    </p:spTree>
    <p:extLst>
      <p:ext uri="{BB962C8B-B14F-4D97-AF65-F5344CB8AC3E}">
        <p14:creationId xmlns:p14="http://schemas.microsoft.com/office/powerpoint/2010/main" val="12073241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BB89B3-04AD-42B8-BB4B-C68398DD6D99}"/>
              </a:ext>
            </a:extLst>
          </p:cNvPr>
          <p:cNvSpPr>
            <a:spLocks noGrp="1"/>
          </p:cNvSpPr>
          <p:nvPr>
            <p:ph type="title"/>
          </p:nvPr>
        </p:nvSpPr>
        <p:spPr/>
        <p:txBody>
          <a:bodyPr/>
          <a:lstStyle/>
          <a:p>
            <a:r>
              <a:rPr lang="en-US" dirty="0"/>
              <a:t>What </a:t>
            </a:r>
            <a:r>
              <a:rPr lang="en-US" i="1" dirty="0"/>
              <a:t>is </a:t>
            </a:r>
            <a:r>
              <a:rPr lang="en-US" dirty="0"/>
              <a:t>an </a:t>
            </a:r>
            <a:r>
              <a:rPr lang="en-US" dirty="0" err="1"/>
              <a:t>api</a:t>
            </a:r>
            <a:r>
              <a:rPr lang="en-US" dirty="0"/>
              <a:t>?</a:t>
            </a:r>
          </a:p>
        </p:txBody>
      </p:sp>
      <p:pic>
        <p:nvPicPr>
          <p:cNvPr id="9" name="Picture 8" descr="Icon&#10;&#10;Description automatically generated">
            <a:extLst>
              <a:ext uri="{FF2B5EF4-FFF2-40B4-BE49-F238E27FC236}">
                <a16:creationId xmlns:a16="http://schemas.microsoft.com/office/drawing/2014/main" id="{0251D071-E61E-45B3-A286-55D55AF8D56D}"/>
              </a:ext>
            </a:extLst>
          </p:cNvPr>
          <p:cNvPicPr>
            <a:picLocks noChangeAspect="1"/>
          </p:cNvPicPr>
          <p:nvPr/>
        </p:nvPicPr>
        <p:blipFill>
          <a:blip r:embed="rId3"/>
          <a:stretch>
            <a:fillRect/>
          </a:stretch>
        </p:blipFill>
        <p:spPr>
          <a:xfrm>
            <a:off x="9134962" y="2917896"/>
            <a:ext cx="2342147" cy="2342147"/>
          </a:xfrm>
          <a:prstGeom prst="rect">
            <a:avLst/>
          </a:prstGeom>
        </p:spPr>
      </p:pic>
      <p:pic>
        <p:nvPicPr>
          <p:cNvPr id="17" name="Picture 16" descr="Icon&#10;&#10;Description automatically generated">
            <a:extLst>
              <a:ext uri="{FF2B5EF4-FFF2-40B4-BE49-F238E27FC236}">
                <a16:creationId xmlns:a16="http://schemas.microsoft.com/office/drawing/2014/main" id="{E25D7237-FDDB-4EF1-BA4B-DBC1194ACCEA}"/>
              </a:ext>
            </a:extLst>
          </p:cNvPr>
          <p:cNvPicPr>
            <a:picLocks noChangeAspect="1"/>
          </p:cNvPicPr>
          <p:nvPr/>
        </p:nvPicPr>
        <p:blipFill>
          <a:blip r:embed="rId4"/>
          <a:stretch>
            <a:fillRect/>
          </a:stretch>
        </p:blipFill>
        <p:spPr>
          <a:xfrm>
            <a:off x="917062" y="3018982"/>
            <a:ext cx="2139975" cy="2139975"/>
          </a:xfrm>
          <a:prstGeom prst="rect">
            <a:avLst/>
          </a:prstGeom>
        </p:spPr>
      </p:pic>
      <p:sp>
        <p:nvSpPr>
          <p:cNvPr id="19" name="TextBox 18">
            <a:extLst>
              <a:ext uri="{FF2B5EF4-FFF2-40B4-BE49-F238E27FC236}">
                <a16:creationId xmlns:a16="http://schemas.microsoft.com/office/drawing/2014/main" id="{E792BFEC-80D2-4608-A9AE-DB688C5C475E}"/>
              </a:ext>
            </a:extLst>
          </p:cNvPr>
          <p:cNvSpPr txBox="1"/>
          <p:nvPr/>
        </p:nvSpPr>
        <p:spPr>
          <a:xfrm>
            <a:off x="728746" y="2340018"/>
            <a:ext cx="2516605" cy="584775"/>
          </a:xfrm>
          <a:prstGeom prst="rect">
            <a:avLst/>
          </a:prstGeom>
          <a:noFill/>
        </p:spPr>
        <p:txBody>
          <a:bodyPr wrap="square">
            <a:spAutoFit/>
          </a:bodyPr>
          <a:lstStyle/>
          <a:p>
            <a:pPr marL="0" indent="0" algn="ctr">
              <a:buNone/>
            </a:pPr>
            <a:r>
              <a:rPr lang="en-US" sz="3200" b="1" dirty="0"/>
              <a:t>You</a:t>
            </a:r>
            <a:endParaRPr lang="en-US" sz="1800" b="1" dirty="0"/>
          </a:p>
        </p:txBody>
      </p:sp>
      <p:sp>
        <p:nvSpPr>
          <p:cNvPr id="20" name="TextBox 19">
            <a:extLst>
              <a:ext uri="{FF2B5EF4-FFF2-40B4-BE49-F238E27FC236}">
                <a16:creationId xmlns:a16="http://schemas.microsoft.com/office/drawing/2014/main" id="{DAA51BF2-6702-4313-8CC0-5AFAEAF2A48B}"/>
              </a:ext>
            </a:extLst>
          </p:cNvPr>
          <p:cNvSpPr txBox="1"/>
          <p:nvPr/>
        </p:nvSpPr>
        <p:spPr>
          <a:xfrm>
            <a:off x="4837696" y="2340017"/>
            <a:ext cx="2516605" cy="584775"/>
          </a:xfrm>
          <a:prstGeom prst="rect">
            <a:avLst/>
          </a:prstGeom>
          <a:noFill/>
        </p:spPr>
        <p:txBody>
          <a:bodyPr wrap="square">
            <a:spAutoFit/>
          </a:bodyPr>
          <a:lstStyle/>
          <a:p>
            <a:pPr marL="0" indent="0" algn="ctr">
              <a:buNone/>
            </a:pPr>
            <a:r>
              <a:rPr lang="en-US" sz="3200" b="1" dirty="0"/>
              <a:t>API</a:t>
            </a:r>
            <a:endParaRPr lang="en-US" sz="1800" b="1" dirty="0"/>
          </a:p>
        </p:txBody>
      </p:sp>
      <p:sp>
        <p:nvSpPr>
          <p:cNvPr id="21" name="TextBox 20">
            <a:extLst>
              <a:ext uri="{FF2B5EF4-FFF2-40B4-BE49-F238E27FC236}">
                <a16:creationId xmlns:a16="http://schemas.microsoft.com/office/drawing/2014/main" id="{C2AA40EF-01DB-4610-8760-C06FF3136371}"/>
              </a:ext>
            </a:extLst>
          </p:cNvPr>
          <p:cNvSpPr txBox="1"/>
          <p:nvPr/>
        </p:nvSpPr>
        <p:spPr>
          <a:xfrm>
            <a:off x="8789903" y="2340017"/>
            <a:ext cx="2516605" cy="584775"/>
          </a:xfrm>
          <a:prstGeom prst="rect">
            <a:avLst/>
          </a:prstGeom>
          <a:noFill/>
        </p:spPr>
        <p:txBody>
          <a:bodyPr wrap="square">
            <a:spAutoFit/>
          </a:bodyPr>
          <a:lstStyle/>
          <a:p>
            <a:pPr marL="0" indent="0" algn="ctr">
              <a:buNone/>
            </a:pPr>
            <a:r>
              <a:rPr lang="en-US" sz="3200" b="1" dirty="0"/>
              <a:t>Platform</a:t>
            </a:r>
            <a:endParaRPr lang="en-US" sz="1800" b="1" dirty="0"/>
          </a:p>
        </p:txBody>
      </p:sp>
      <p:cxnSp>
        <p:nvCxnSpPr>
          <p:cNvPr id="23" name="Straight Arrow Connector 22">
            <a:extLst>
              <a:ext uri="{FF2B5EF4-FFF2-40B4-BE49-F238E27FC236}">
                <a16:creationId xmlns:a16="http://schemas.microsoft.com/office/drawing/2014/main" id="{6AECAD60-44B0-4265-A734-03726E6A3BA5}"/>
              </a:ext>
            </a:extLst>
          </p:cNvPr>
          <p:cNvCxnSpPr/>
          <p:nvPr/>
        </p:nvCxnSpPr>
        <p:spPr>
          <a:xfrm>
            <a:off x="3328737" y="3457071"/>
            <a:ext cx="1363579"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CB51ED8F-F0EC-4078-964C-C76D91536066}"/>
              </a:ext>
            </a:extLst>
          </p:cNvPr>
          <p:cNvCxnSpPr/>
          <p:nvPr/>
        </p:nvCxnSpPr>
        <p:spPr>
          <a:xfrm>
            <a:off x="7531769" y="3457071"/>
            <a:ext cx="1363579"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4D1C5F6A-B1B4-41B7-B9EE-8BA84D20343A}"/>
              </a:ext>
            </a:extLst>
          </p:cNvPr>
          <p:cNvCxnSpPr>
            <a:cxnSpLocks/>
          </p:cNvCxnSpPr>
          <p:nvPr/>
        </p:nvCxnSpPr>
        <p:spPr>
          <a:xfrm flipH="1">
            <a:off x="3341276" y="4307303"/>
            <a:ext cx="135104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1DD7F208-CB69-499C-9FA6-2C138A54DA0D}"/>
              </a:ext>
            </a:extLst>
          </p:cNvPr>
          <p:cNvSpPr txBox="1"/>
          <p:nvPr/>
        </p:nvSpPr>
        <p:spPr>
          <a:xfrm>
            <a:off x="3471945" y="3022413"/>
            <a:ext cx="1449806" cy="369332"/>
          </a:xfrm>
          <a:prstGeom prst="rect">
            <a:avLst/>
          </a:prstGeom>
          <a:noFill/>
        </p:spPr>
        <p:txBody>
          <a:bodyPr wrap="square">
            <a:spAutoFit/>
          </a:bodyPr>
          <a:lstStyle/>
          <a:p>
            <a:r>
              <a:rPr lang="en-US"/>
              <a:t>Order</a:t>
            </a:r>
            <a:endParaRPr lang="en-US" dirty="0"/>
          </a:p>
        </p:txBody>
      </p:sp>
      <p:sp>
        <p:nvSpPr>
          <p:cNvPr id="35" name="TextBox 34">
            <a:extLst>
              <a:ext uri="{FF2B5EF4-FFF2-40B4-BE49-F238E27FC236}">
                <a16:creationId xmlns:a16="http://schemas.microsoft.com/office/drawing/2014/main" id="{C35BA417-E906-454D-B324-A854B116DB9B}"/>
              </a:ext>
            </a:extLst>
          </p:cNvPr>
          <p:cNvSpPr txBox="1"/>
          <p:nvPr/>
        </p:nvSpPr>
        <p:spPr>
          <a:xfrm>
            <a:off x="6484607" y="2826568"/>
            <a:ext cx="3271468" cy="584775"/>
          </a:xfrm>
          <a:prstGeom prst="rect">
            <a:avLst/>
          </a:prstGeom>
          <a:noFill/>
        </p:spPr>
        <p:txBody>
          <a:bodyPr wrap="square">
            <a:spAutoFit/>
          </a:bodyPr>
          <a:lstStyle/>
          <a:p>
            <a:pPr algn="ctr"/>
            <a:r>
              <a:rPr lang="en-US" sz="1600" dirty="0"/>
              <a:t>Can we make that?</a:t>
            </a:r>
          </a:p>
          <a:p>
            <a:pPr algn="ctr"/>
            <a:r>
              <a:rPr lang="en-US" sz="1600" dirty="0"/>
              <a:t>Do we have those ingredients?</a:t>
            </a:r>
          </a:p>
        </p:txBody>
      </p:sp>
      <p:sp>
        <p:nvSpPr>
          <p:cNvPr id="36" name="TextBox 35">
            <a:extLst>
              <a:ext uri="{FF2B5EF4-FFF2-40B4-BE49-F238E27FC236}">
                <a16:creationId xmlns:a16="http://schemas.microsoft.com/office/drawing/2014/main" id="{03ABF5EE-855F-4482-8019-8CD05529F3FE}"/>
              </a:ext>
            </a:extLst>
          </p:cNvPr>
          <p:cNvSpPr txBox="1"/>
          <p:nvPr/>
        </p:nvSpPr>
        <p:spPr>
          <a:xfrm>
            <a:off x="3245351" y="3858698"/>
            <a:ext cx="1676400" cy="369332"/>
          </a:xfrm>
          <a:prstGeom prst="rect">
            <a:avLst/>
          </a:prstGeom>
          <a:noFill/>
        </p:spPr>
        <p:txBody>
          <a:bodyPr wrap="square">
            <a:spAutoFit/>
          </a:bodyPr>
          <a:lstStyle/>
          <a:p>
            <a:r>
              <a:rPr lang="en-US" dirty="0"/>
              <a:t>Finished Meal</a:t>
            </a:r>
          </a:p>
        </p:txBody>
      </p:sp>
      <p:pic>
        <p:nvPicPr>
          <p:cNvPr id="13" name="Picture 12" descr="Icon&#10;&#10;Description automatically generated">
            <a:extLst>
              <a:ext uri="{FF2B5EF4-FFF2-40B4-BE49-F238E27FC236}">
                <a16:creationId xmlns:a16="http://schemas.microsoft.com/office/drawing/2014/main" id="{D91B23B7-81F0-4706-BC96-103AC042DFC0}"/>
              </a:ext>
            </a:extLst>
          </p:cNvPr>
          <p:cNvPicPr>
            <a:picLocks noChangeAspect="1"/>
          </p:cNvPicPr>
          <p:nvPr/>
        </p:nvPicPr>
        <p:blipFill>
          <a:blip r:embed="rId5"/>
          <a:stretch>
            <a:fillRect/>
          </a:stretch>
        </p:blipFill>
        <p:spPr>
          <a:xfrm>
            <a:off x="4800752" y="2793722"/>
            <a:ext cx="2590495" cy="2590495"/>
          </a:xfrm>
          <a:prstGeom prst="rect">
            <a:avLst/>
          </a:prstGeom>
        </p:spPr>
      </p:pic>
      <p:cxnSp>
        <p:nvCxnSpPr>
          <p:cNvPr id="40" name="Straight Connector 39">
            <a:extLst>
              <a:ext uri="{FF2B5EF4-FFF2-40B4-BE49-F238E27FC236}">
                <a16:creationId xmlns:a16="http://schemas.microsoft.com/office/drawing/2014/main" id="{8C48733E-DE03-4508-ABC7-AE2CB4BF1AFA}"/>
              </a:ext>
            </a:extLst>
          </p:cNvPr>
          <p:cNvCxnSpPr>
            <a:cxnSpLocks/>
          </p:cNvCxnSpPr>
          <p:nvPr/>
        </p:nvCxnSpPr>
        <p:spPr>
          <a:xfrm flipH="1">
            <a:off x="7050505" y="4307303"/>
            <a:ext cx="1844843" cy="0"/>
          </a:xfrm>
          <a:prstGeom prst="line">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59751808"/>
      </p:ext>
    </p:extLst>
  </p:cSld>
  <p:clrMapOvr>
    <a:masterClrMapping/>
  </p:clrMapOvr>
</p:sld>
</file>

<file path=ppt/theme/theme1.xml><?xml version="1.0" encoding="utf-8"?>
<a:theme xmlns:a="http://schemas.openxmlformats.org/drawingml/2006/main" name="DividendVTI">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Dividend">
      <a:majorFont>
        <a:latin typeface="Franklin Gothic Demi"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VTI" id="{97558BDE-0B66-457C-BB6F-7B1B22DAA9B8}" vid="{F53508A3-AC60-448A-AF37-934D5F1A0D5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27BD4C1-B6B1-4715-ABF9-E660A51A4EA0}">
  <ds:schemaRefs>
    <ds:schemaRef ds:uri="http://schemas.microsoft.com/sharepoint/v3/contenttype/forms"/>
  </ds:schemaRefs>
</ds:datastoreItem>
</file>

<file path=customXml/itemProps2.xml><?xml version="1.0" encoding="utf-8"?>
<ds:datastoreItem xmlns:ds="http://schemas.openxmlformats.org/officeDocument/2006/customXml" ds:itemID="{8D289AE2-D2AE-49D1-AFAC-3A79F6794255}">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41E7CA09-9778-4414-AE97-8064B12DA30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{7DE1E107-C49A-4784-AC3E-A55C83B28961}tf33552983_win32</Template>
  <TotalTime>283</TotalTime>
  <Words>846</Words>
  <Application>Microsoft Office PowerPoint</Application>
  <PresentationFormat>Widescreen</PresentationFormat>
  <Paragraphs>107</Paragraphs>
  <Slides>15</Slides>
  <Notes>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15</vt:i4>
      </vt:variant>
    </vt:vector>
  </HeadingPairs>
  <TitlesOfParts>
    <vt:vector size="23" baseType="lpstr">
      <vt:lpstr>Arial</vt:lpstr>
      <vt:lpstr>Calibri</vt:lpstr>
      <vt:lpstr>Franklin Gothic Book</vt:lpstr>
      <vt:lpstr>Franklin Gothic Demi</vt:lpstr>
      <vt:lpstr>Gill Sans MT</vt:lpstr>
      <vt:lpstr>Wingdings 2</vt:lpstr>
      <vt:lpstr>Wingdings 3</vt:lpstr>
      <vt:lpstr>DividendVTI</vt:lpstr>
      <vt:lpstr>Why Use APIs for Social Science Research?</vt:lpstr>
      <vt:lpstr>Cornell Center for Social Sciences (CCSS)</vt:lpstr>
      <vt:lpstr>Land Acknowledgement</vt:lpstr>
      <vt:lpstr>About the presenters:</vt:lpstr>
      <vt:lpstr>The API Workshop series</vt:lpstr>
      <vt:lpstr>Why apis?</vt:lpstr>
      <vt:lpstr>Examples of API data use</vt:lpstr>
      <vt:lpstr>What brought you here today? (Breakout rooms)</vt:lpstr>
      <vt:lpstr>What is an api?</vt:lpstr>
      <vt:lpstr>LIVE api demo: Reddit API via Pushshift</vt:lpstr>
      <vt:lpstr>What’s out there? Programming Packages/Tools</vt:lpstr>
      <vt:lpstr>Reddit extractor</vt:lpstr>
      <vt:lpstr>What’s next for the api series?</vt:lpstr>
      <vt:lpstr>Q&amp;A (Thank you!)</vt:lpstr>
      <vt:lpstr>Attributions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Why Use APIs for Social Science Research?</dc:title>
  <dc:creator>Aspen Russell</dc:creator>
  <cp:lastModifiedBy>Aspen Russell</cp:lastModifiedBy>
  <cp:revision>43</cp:revision>
  <dcterms:created xsi:type="dcterms:W3CDTF">2022-01-10T18:48:03Z</dcterms:created>
  <dcterms:modified xsi:type="dcterms:W3CDTF">2022-02-15T18:55:03Z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